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3" r:id="rId2"/>
    <p:sldId id="269" r:id="rId3"/>
    <p:sldId id="272" r:id="rId4"/>
    <p:sldId id="267" r:id="rId5"/>
    <p:sldId id="268" r:id="rId6"/>
    <p:sldId id="285" r:id="rId7"/>
    <p:sldId id="258" r:id="rId8"/>
    <p:sldId id="270" r:id="rId9"/>
    <p:sldId id="273" r:id="rId10"/>
    <p:sldId id="271" r:id="rId11"/>
    <p:sldId id="274" r:id="rId12"/>
    <p:sldId id="275" r:id="rId13"/>
    <p:sldId id="284" r:id="rId14"/>
    <p:sldId id="276" r:id="rId15"/>
    <p:sldId id="277" r:id="rId16"/>
    <p:sldId id="264" r:id="rId17"/>
    <p:sldId id="282" r:id="rId18"/>
    <p:sldId id="278" r:id="rId19"/>
    <p:sldId id="280"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1" d="100"/>
          <a:sy n="71" d="100"/>
        </p:scale>
        <p:origin x="618" y="60"/>
      </p:cViewPr>
      <p:guideLst/>
    </p:cSldViewPr>
  </p:slideViewPr>
  <p:notesTextViewPr>
    <p:cViewPr>
      <p:scale>
        <a:sx n="1" d="1"/>
        <a:sy n="1" d="1"/>
      </p:scale>
      <p:origin x="0" y="0"/>
    </p:cViewPr>
  </p:notesTextViewPr>
  <p:sorterViewPr>
    <p:cViewPr>
      <p:scale>
        <a:sx n="100" d="100"/>
        <a:sy n="100" d="100"/>
      </p:scale>
      <p:origin x="0" y="-381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angela.hodgson\AppData\Local\Temp\ps.xls"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angela.hodgson\Google%20Drive\BIOL%20150L\Fall,%202016\Analysis%20of%20BIOL%20150L%20grades,%202015,%202016.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angela.hodgson\Google%20Drive\BIOL%20150L\Fall,%202016\Analysis%20of%20BIOL%20150L%20grades,%202015,%202016.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80" b="1" i="0" u="none" strike="noStrike" kern="1200" spc="0" baseline="0">
                <a:solidFill>
                  <a:schemeClr val="tx1">
                    <a:lumMod val="65000"/>
                    <a:lumOff val="35000"/>
                  </a:schemeClr>
                </a:solidFill>
                <a:latin typeface="+mn-lt"/>
                <a:ea typeface="+mn-ea"/>
                <a:cs typeface="+mn-cs"/>
              </a:defRPr>
            </a:pPr>
            <a:r>
              <a:rPr lang="en-US" dirty="0"/>
              <a:t>Student Majors</a:t>
            </a:r>
          </a:p>
        </c:rich>
      </c:tx>
      <c:layout/>
      <c:overlay val="0"/>
      <c:spPr>
        <a:noFill/>
        <a:ln>
          <a:noFill/>
        </a:ln>
        <a:effectLst/>
      </c:spPr>
      <c:txPr>
        <a:bodyPr rot="0" spcFirstLastPara="1" vertOverflow="ellipsis" vert="horz" wrap="square" anchor="ctr" anchorCtr="1"/>
        <a:lstStyle/>
        <a:p>
          <a:pPr>
            <a:defRPr sz="288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spPr>
            <a:solidFill>
              <a:schemeClr val="accent1"/>
            </a:solidFill>
            <a:ln>
              <a:noFill/>
            </a:ln>
            <a:effectLst/>
          </c:spPr>
          <c:invertIfNegative val="0"/>
          <c:cat>
            <c:strRef>
              <c:f>ps!$X$3:$X$7</c:f>
              <c:strCache>
                <c:ptCount val="5"/>
                <c:pt idx="0">
                  <c:v>Other Sciences and Engineering</c:v>
                </c:pt>
                <c:pt idx="1">
                  <c:v>Pharmacy</c:v>
                </c:pt>
                <c:pt idx="2">
                  <c:v>Biological Sciences (Fish and Wildlife)</c:v>
                </c:pt>
                <c:pt idx="3">
                  <c:v>Biological Sciences (Pre-Health Professions)</c:v>
                </c:pt>
                <c:pt idx="4">
                  <c:v>Agriculture</c:v>
                </c:pt>
              </c:strCache>
            </c:strRef>
          </c:cat>
          <c:val>
            <c:numRef>
              <c:f>ps!$Y$3:$Y$7</c:f>
              <c:numCache>
                <c:formatCode>General</c:formatCode>
                <c:ptCount val="5"/>
                <c:pt idx="0">
                  <c:v>13</c:v>
                </c:pt>
                <c:pt idx="1">
                  <c:v>25</c:v>
                </c:pt>
                <c:pt idx="2">
                  <c:v>13</c:v>
                </c:pt>
                <c:pt idx="3">
                  <c:v>28</c:v>
                </c:pt>
                <c:pt idx="4">
                  <c:v>21</c:v>
                </c:pt>
              </c:numCache>
            </c:numRef>
          </c:val>
        </c:ser>
        <c:dLbls>
          <c:showLegendKey val="0"/>
          <c:showVal val="0"/>
          <c:showCatName val="0"/>
          <c:showSerName val="0"/>
          <c:showPercent val="0"/>
          <c:showBubbleSize val="0"/>
        </c:dLbls>
        <c:gapWidth val="182"/>
        <c:axId val="199412440"/>
        <c:axId val="202878520"/>
      </c:barChart>
      <c:catAx>
        <c:axId val="19941244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400" b="1" i="0" u="none" strike="noStrike" kern="1200" baseline="0">
                <a:solidFill>
                  <a:schemeClr val="tx1">
                    <a:lumMod val="65000"/>
                    <a:lumOff val="35000"/>
                  </a:schemeClr>
                </a:solidFill>
                <a:latin typeface="+mn-lt"/>
                <a:ea typeface="+mn-ea"/>
                <a:cs typeface="+mn-cs"/>
              </a:defRPr>
            </a:pPr>
            <a:endParaRPr lang="en-US"/>
          </a:p>
        </c:txPr>
        <c:crossAx val="202878520"/>
        <c:crosses val="autoZero"/>
        <c:auto val="1"/>
        <c:lblAlgn val="ctr"/>
        <c:lblOffset val="100"/>
        <c:noMultiLvlLbl val="0"/>
      </c:catAx>
      <c:valAx>
        <c:axId val="202878520"/>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2400" b="1" i="0" u="none" strike="noStrike" kern="1200" baseline="0">
                    <a:solidFill>
                      <a:schemeClr val="tx1">
                        <a:lumMod val="65000"/>
                        <a:lumOff val="35000"/>
                      </a:schemeClr>
                    </a:solidFill>
                    <a:latin typeface="+mn-lt"/>
                    <a:ea typeface="+mn-ea"/>
                    <a:cs typeface="+mn-cs"/>
                  </a:defRPr>
                </a:pPr>
                <a:r>
                  <a:rPr lang="en-US"/>
                  <a:t>Percent of students</a:t>
                </a:r>
              </a:p>
            </c:rich>
          </c:tx>
          <c:layout/>
          <c:overlay val="0"/>
          <c:spPr>
            <a:noFill/>
            <a:ln>
              <a:noFill/>
            </a:ln>
            <a:effectLst/>
          </c:spPr>
          <c:txPr>
            <a:bodyPr rot="0" spcFirstLastPara="1" vertOverflow="ellipsis" vert="horz" wrap="square" anchor="ctr" anchorCtr="1"/>
            <a:lstStyle/>
            <a:p>
              <a:pPr>
                <a:defRPr sz="24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400" b="1" i="0" u="none" strike="noStrike" kern="1200" baseline="0">
                <a:solidFill>
                  <a:schemeClr val="tx1">
                    <a:lumMod val="65000"/>
                    <a:lumOff val="35000"/>
                  </a:schemeClr>
                </a:solidFill>
                <a:latin typeface="+mn-lt"/>
                <a:ea typeface="+mn-ea"/>
                <a:cs typeface="+mn-cs"/>
              </a:defRPr>
            </a:pPr>
            <a:endParaRPr lang="en-US"/>
          </a:p>
        </c:txPr>
        <c:crossAx val="199412440"/>
        <c:crosses val="autoZero"/>
        <c:crossBetween val="between"/>
      </c:valAx>
      <c:spPr>
        <a:noFill/>
        <a:ln>
          <a:noFill/>
        </a:ln>
        <a:effectLst/>
      </c:spPr>
    </c:plotArea>
    <c:plotVisOnly val="1"/>
    <c:dispBlanksAs val="gap"/>
    <c:showDLblsOverMax val="0"/>
  </c:chart>
  <c:spPr>
    <a:noFill/>
    <a:ln>
      <a:noFill/>
    </a:ln>
    <a:effectLst/>
  </c:spPr>
  <c:txPr>
    <a:bodyPr/>
    <a:lstStyle/>
    <a:p>
      <a:pPr>
        <a:defRPr sz="2400" b="1"/>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840" b="0" i="0" u="none" strike="noStrike" kern="1200" spc="0" baseline="0">
                <a:solidFill>
                  <a:schemeClr val="tx1">
                    <a:lumMod val="65000"/>
                    <a:lumOff val="35000"/>
                  </a:schemeClr>
                </a:solidFill>
                <a:latin typeface="+mn-lt"/>
                <a:ea typeface="+mn-ea"/>
                <a:cs typeface="+mn-cs"/>
              </a:defRPr>
            </a:pPr>
            <a:r>
              <a:rPr lang="en-US"/>
              <a:t>Isomorphic exam grade comparison</a:t>
            </a:r>
          </a:p>
        </c:rich>
      </c:tx>
      <c:layout/>
      <c:overlay val="0"/>
      <c:spPr>
        <a:noFill/>
        <a:ln>
          <a:noFill/>
        </a:ln>
        <a:effectLst/>
      </c:spPr>
      <c:txPr>
        <a:bodyPr rot="0" spcFirstLastPara="1" vertOverflow="ellipsis" vert="horz" wrap="square" anchor="ctr" anchorCtr="1"/>
        <a:lstStyle/>
        <a:p>
          <a:pPr>
            <a:defRPr sz="384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errBars>
            <c:errBarType val="both"/>
            <c:errValType val="cust"/>
            <c:noEndCap val="0"/>
            <c:plus>
              <c:numRef>
                <c:f>Sheet2!$G$271:$H$271</c:f>
                <c:numCache>
                  <c:formatCode>General</c:formatCode>
                  <c:ptCount val="2"/>
                  <c:pt idx="0">
                    <c:v>1.35</c:v>
                  </c:pt>
                  <c:pt idx="1">
                    <c:v>1.8720000000000001</c:v>
                  </c:pt>
                </c:numCache>
              </c:numRef>
            </c:plus>
            <c:minus>
              <c:numRef>
                <c:f>Sheet2!$G$271:$H$271</c:f>
                <c:numCache>
                  <c:formatCode>General</c:formatCode>
                  <c:ptCount val="2"/>
                  <c:pt idx="0">
                    <c:v>1.35</c:v>
                  </c:pt>
                  <c:pt idx="1">
                    <c:v>1.8720000000000001</c:v>
                  </c:pt>
                </c:numCache>
              </c:numRef>
            </c:minus>
            <c:spPr>
              <a:noFill/>
              <a:ln w="9525" cap="flat" cmpd="sng" algn="ctr">
                <a:solidFill>
                  <a:schemeClr val="tx1">
                    <a:lumMod val="65000"/>
                    <a:lumOff val="35000"/>
                  </a:schemeClr>
                </a:solidFill>
                <a:round/>
              </a:ln>
              <a:effectLst/>
            </c:spPr>
          </c:errBars>
          <c:cat>
            <c:numRef>
              <c:f>Sheet2!$G$269:$H$269</c:f>
              <c:numCache>
                <c:formatCode>General</c:formatCode>
                <c:ptCount val="2"/>
                <c:pt idx="0">
                  <c:v>2015</c:v>
                </c:pt>
                <c:pt idx="1">
                  <c:v>2016</c:v>
                </c:pt>
              </c:numCache>
            </c:numRef>
          </c:cat>
          <c:val>
            <c:numRef>
              <c:f>Sheet2!$G$270:$H$270</c:f>
              <c:numCache>
                <c:formatCode>General</c:formatCode>
                <c:ptCount val="2"/>
                <c:pt idx="0">
                  <c:v>81.67</c:v>
                </c:pt>
                <c:pt idx="1">
                  <c:v>86.91</c:v>
                </c:pt>
              </c:numCache>
            </c:numRef>
          </c:val>
        </c:ser>
        <c:dLbls>
          <c:showLegendKey val="0"/>
          <c:showVal val="0"/>
          <c:showCatName val="0"/>
          <c:showSerName val="0"/>
          <c:showPercent val="0"/>
          <c:showBubbleSize val="0"/>
        </c:dLbls>
        <c:gapWidth val="219"/>
        <c:overlap val="-27"/>
        <c:axId val="202839360"/>
        <c:axId val="202880656"/>
      </c:barChart>
      <c:catAx>
        <c:axId val="202839360"/>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3200" b="0" i="0" u="none" strike="noStrike" kern="1200" baseline="0">
                <a:solidFill>
                  <a:schemeClr val="tx1">
                    <a:lumMod val="65000"/>
                    <a:lumOff val="35000"/>
                  </a:schemeClr>
                </a:solidFill>
                <a:latin typeface="+mn-lt"/>
                <a:ea typeface="+mn-ea"/>
                <a:cs typeface="+mn-cs"/>
              </a:defRPr>
            </a:pPr>
            <a:endParaRPr lang="en-US"/>
          </a:p>
        </c:txPr>
        <c:crossAx val="202880656"/>
        <c:crosses val="autoZero"/>
        <c:auto val="1"/>
        <c:lblAlgn val="ctr"/>
        <c:lblOffset val="100"/>
        <c:noMultiLvlLbl val="0"/>
      </c:catAx>
      <c:valAx>
        <c:axId val="202880656"/>
        <c:scaling>
          <c:orientation val="minMax"/>
        </c:scaling>
        <c:delete val="0"/>
        <c:axPos val="l"/>
        <c:title>
          <c:tx>
            <c:rich>
              <a:bodyPr rot="-5400000" spcFirstLastPara="1" vertOverflow="ellipsis" vert="horz" wrap="square" anchor="ctr" anchorCtr="1"/>
              <a:lstStyle/>
              <a:p>
                <a:pPr>
                  <a:defRPr sz="3200" b="0" i="0" u="none" strike="noStrike" kern="1200" baseline="0">
                    <a:solidFill>
                      <a:schemeClr val="tx1">
                        <a:lumMod val="65000"/>
                        <a:lumOff val="35000"/>
                      </a:schemeClr>
                    </a:solidFill>
                    <a:latin typeface="+mn-lt"/>
                    <a:ea typeface="+mn-ea"/>
                    <a:cs typeface="+mn-cs"/>
                  </a:defRPr>
                </a:pPr>
                <a:r>
                  <a:rPr lang="en-US"/>
                  <a:t>% Correct</a:t>
                </a:r>
              </a:p>
            </c:rich>
          </c:tx>
          <c:layout/>
          <c:overlay val="0"/>
          <c:spPr>
            <a:noFill/>
            <a:ln>
              <a:noFill/>
            </a:ln>
            <a:effectLst/>
          </c:spPr>
          <c:txPr>
            <a:bodyPr rot="-5400000" spcFirstLastPara="1" vertOverflow="ellipsis" vert="horz" wrap="square" anchor="ctr" anchorCtr="1"/>
            <a:lstStyle/>
            <a:p>
              <a:pPr>
                <a:defRPr sz="3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3200" b="0" i="0" u="none" strike="noStrike" kern="1200" baseline="0">
                <a:solidFill>
                  <a:schemeClr val="tx1">
                    <a:lumMod val="65000"/>
                    <a:lumOff val="35000"/>
                  </a:schemeClr>
                </a:solidFill>
                <a:latin typeface="+mn-lt"/>
                <a:ea typeface="+mn-ea"/>
                <a:cs typeface="+mn-cs"/>
              </a:defRPr>
            </a:pPr>
            <a:endParaRPr lang="en-US"/>
          </a:p>
        </c:txPr>
        <c:crossAx val="202839360"/>
        <c:crosses val="autoZero"/>
        <c:crossBetween val="between"/>
      </c:valAx>
      <c:spPr>
        <a:noFill/>
        <a:ln>
          <a:noFill/>
        </a:ln>
        <a:effectLst/>
      </c:spPr>
    </c:plotArea>
    <c:plotVisOnly val="1"/>
    <c:dispBlanksAs val="gap"/>
    <c:showDLblsOverMax val="0"/>
  </c:chart>
  <c:spPr>
    <a:noFill/>
    <a:ln>
      <a:noFill/>
    </a:ln>
    <a:effectLst/>
  </c:spPr>
  <c:txPr>
    <a:bodyPr/>
    <a:lstStyle/>
    <a:p>
      <a:pPr>
        <a:defRPr sz="3200"/>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732260805528805"/>
          <c:y val="4.5781552804790751E-2"/>
          <c:w val="0.85267739194471193"/>
          <c:h val="0.75237739406742676"/>
        </c:manualLayout>
      </c:layout>
      <c:barChart>
        <c:barDir val="col"/>
        <c:grouping val="clustered"/>
        <c:varyColors val="0"/>
        <c:ser>
          <c:idx val="1"/>
          <c:order val="0"/>
          <c:tx>
            <c:v>2015</c:v>
          </c:tx>
          <c:spPr>
            <a:solidFill>
              <a:srgbClr val="00B050"/>
            </a:solidFill>
            <a:ln>
              <a:noFill/>
            </a:ln>
            <a:effectLst/>
          </c:spPr>
          <c:invertIfNegative val="0"/>
          <c:cat>
            <c:strRef>
              <c:f>Sheet1!$B$3:$B$7</c:f>
              <c:strCache>
                <c:ptCount val="5"/>
                <c:pt idx="0">
                  <c:v>A</c:v>
                </c:pt>
                <c:pt idx="1">
                  <c:v>B</c:v>
                </c:pt>
                <c:pt idx="2">
                  <c:v>C</c:v>
                </c:pt>
                <c:pt idx="3">
                  <c:v>D</c:v>
                </c:pt>
                <c:pt idx="4">
                  <c:v>F/W</c:v>
                </c:pt>
              </c:strCache>
            </c:strRef>
          </c:cat>
          <c:val>
            <c:numRef>
              <c:f>Sheet1!$C$3:$C$7</c:f>
              <c:numCache>
                <c:formatCode>General</c:formatCode>
                <c:ptCount val="5"/>
                <c:pt idx="0">
                  <c:v>57</c:v>
                </c:pt>
                <c:pt idx="1">
                  <c:v>23</c:v>
                </c:pt>
                <c:pt idx="2">
                  <c:v>7.5</c:v>
                </c:pt>
                <c:pt idx="3">
                  <c:v>3.5</c:v>
                </c:pt>
                <c:pt idx="4">
                  <c:v>8</c:v>
                </c:pt>
              </c:numCache>
            </c:numRef>
          </c:val>
        </c:ser>
        <c:ser>
          <c:idx val="2"/>
          <c:order val="1"/>
          <c:tx>
            <c:v>2015, modified</c:v>
          </c:tx>
          <c:spPr>
            <a:solidFill>
              <a:schemeClr val="accent3"/>
            </a:solidFill>
            <a:ln>
              <a:noFill/>
            </a:ln>
            <a:effectLst/>
          </c:spPr>
          <c:invertIfNegative val="0"/>
          <c:cat>
            <c:strRef>
              <c:f>Sheet1!$B$3:$B$7</c:f>
              <c:strCache>
                <c:ptCount val="5"/>
                <c:pt idx="0">
                  <c:v>A</c:v>
                </c:pt>
                <c:pt idx="1">
                  <c:v>B</c:v>
                </c:pt>
                <c:pt idx="2">
                  <c:v>C</c:v>
                </c:pt>
                <c:pt idx="3">
                  <c:v>D</c:v>
                </c:pt>
                <c:pt idx="4">
                  <c:v>F/W</c:v>
                </c:pt>
              </c:strCache>
            </c:strRef>
          </c:cat>
          <c:val>
            <c:numRef>
              <c:f>Sheet1!$D$3:$D$7</c:f>
              <c:numCache>
                <c:formatCode>General</c:formatCode>
                <c:ptCount val="5"/>
                <c:pt idx="0">
                  <c:v>48</c:v>
                </c:pt>
                <c:pt idx="1">
                  <c:v>17</c:v>
                </c:pt>
                <c:pt idx="2">
                  <c:v>11</c:v>
                </c:pt>
                <c:pt idx="3">
                  <c:v>3.5</c:v>
                </c:pt>
                <c:pt idx="4">
                  <c:v>30</c:v>
                </c:pt>
              </c:numCache>
            </c:numRef>
          </c:val>
        </c:ser>
        <c:ser>
          <c:idx val="0"/>
          <c:order val="2"/>
          <c:tx>
            <c:v>2016</c:v>
          </c:tx>
          <c:spPr>
            <a:solidFill>
              <a:srgbClr val="0070C0"/>
            </a:solidFill>
            <a:ln>
              <a:noFill/>
            </a:ln>
            <a:effectLst/>
          </c:spPr>
          <c:invertIfNegative val="0"/>
          <c:cat>
            <c:strRef>
              <c:f>Sheet1!$B$3:$B$7</c:f>
              <c:strCache>
                <c:ptCount val="5"/>
                <c:pt idx="0">
                  <c:v>A</c:v>
                </c:pt>
                <c:pt idx="1">
                  <c:v>B</c:v>
                </c:pt>
                <c:pt idx="2">
                  <c:v>C</c:v>
                </c:pt>
                <c:pt idx="3">
                  <c:v>D</c:v>
                </c:pt>
                <c:pt idx="4">
                  <c:v>F/W</c:v>
                </c:pt>
              </c:strCache>
            </c:strRef>
          </c:cat>
          <c:val>
            <c:numRef>
              <c:f>Sheet1!$E$3:$E$7</c:f>
              <c:numCache>
                <c:formatCode>General</c:formatCode>
                <c:ptCount val="5"/>
                <c:pt idx="0">
                  <c:v>67</c:v>
                </c:pt>
                <c:pt idx="1">
                  <c:v>4</c:v>
                </c:pt>
                <c:pt idx="2">
                  <c:v>9</c:v>
                </c:pt>
                <c:pt idx="3">
                  <c:v>3</c:v>
                </c:pt>
                <c:pt idx="4">
                  <c:v>16</c:v>
                </c:pt>
              </c:numCache>
            </c:numRef>
          </c:val>
        </c:ser>
        <c:dLbls>
          <c:showLegendKey val="0"/>
          <c:showVal val="0"/>
          <c:showCatName val="0"/>
          <c:showSerName val="0"/>
          <c:showPercent val="0"/>
          <c:showBubbleSize val="0"/>
        </c:dLbls>
        <c:gapWidth val="219"/>
        <c:overlap val="-27"/>
        <c:axId val="204008360"/>
        <c:axId val="204008752"/>
      </c:barChart>
      <c:catAx>
        <c:axId val="2040083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en-US"/>
          </a:p>
        </c:txPr>
        <c:crossAx val="204008752"/>
        <c:crosses val="autoZero"/>
        <c:auto val="1"/>
        <c:lblAlgn val="ctr"/>
        <c:lblOffset val="100"/>
        <c:noMultiLvlLbl val="0"/>
      </c:catAx>
      <c:valAx>
        <c:axId val="204008752"/>
        <c:scaling>
          <c:orientation val="minMax"/>
        </c:scaling>
        <c:delete val="0"/>
        <c:axPos val="l"/>
        <c:title>
          <c:tx>
            <c:rich>
              <a:bodyPr rot="-540000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r>
                  <a:rPr lang="en-US"/>
                  <a:t>Student Grades</a:t>
                </a:r>
              </a:p>
            </c:rich>
          </c:tx>
          <c:layout/>
          <c:overlay val="0"/>
          <c:spPr>
            <a:noFill/>
            <a:ln>
              <a:noFill/>
            </a:ln>
            <a:effectLst/>
          </c:spPr>
          <c:txPr>
            <a:bodyPr rot="-540000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en-US"/>
          </a:p>
        </c:txPr>
        <c:crossAx val="204008360"/>
        <c:crosses val="autoZero"/>
        <c:crossBetween val="between"/>
      </c:valAx>
      <c:spPr>
        <a:noFill/>
        <a:ln>
          <a:noFill/>
        </a:ln>
        <a:effectLst/>
      </c:spPr>
    </c:plotArea>
    <c:legend>
      <c:legendPos val="b"/>
      <c:layout>
        <c:manualLayout>
          <c:xMode val="edge"/>
          <c:yMode val="edge"/>
          <c:x val="0.5673560804899388"/>
          <c:y val="0.14675541665939207"/>
          <c:w val="0.30602526482750808"/>
          <c:h val="0.27512858564519788"/>
        </c:manualLayout>
      </c:layout>
      <c:overlay val="0"/>
      <c:spPr>
        <a:noFill/>
        <a:ln>
          <a:noFill/>
        </a:ln>
        <a:effectLst/>
      </c:spPr>
      <c:txPr>
        <a:bodyPr rot="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24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AC006E5-240C-4E46-B2E9-49986C2015DA}" type="datetimeFigureOut">
              <a:rPr lang="en-US" smtClean="0"/>
              <a:t>3/5/2017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CD6F04-F40A-4DA3-B111-36672C76FD22}"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03516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AC006E5-240C-4E46-B2E9-49986C2015DA}" type="datetimeFigureOut">
              <a:rPr lang="en-US" smtClean="0"/>
              <a:t>3/5/2017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CD6F04-F40A-4DA3-B111-36672C76FD22}" type="slidenum">
              <a:rPr lang="en-US" smtClean="0"/>
              <a:t>‹#›</a:t>
            </a:fld>
            <a:endParaRPr lang="en-US"/>
          </a:p>
        </p:txBody>
      </p:sp>
    </p:spTree>
    <p:extLst>
      <p:ext uri="{BB962C8B-B14F-4D97-AF65-F5344CB8AC3E}">
        <p14:creationId xmlns:p14="http://schemas.microsoft.com/office/powerpoint/2010/main" val="31473984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AC006E5-240C-4E46-B2E9-49986C2015DA}" type="datetimeFigureOut">
              <a:rPr lang="en-US" smtClean="0"/>
              <a:t>3/5/2017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CD6F04-F40A-4DA3-B111-36672C76FD22}" type="slidenum">
              <a:rPr lang="en-US" smtClean="0"/>
              <a:t>‹#›</a:t>
            </a:fld>
            <a:endParaRPr lang="en-US"/>
          </a:p>
        </p:txBody>
      </p:sp>
    </p:spTree>
    <p:extLst>
      <p:ext uri="{BB962C8B-B14F-4D97-AF65-F5344CB8AC3E}">
        <p14:creationId xmlns:p14="http://schemas.microsoft.com/office/powerpoint/2010/main" val="7365665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AC006E5-240C-4E46-B2E9-49986C2015DA}" type="datetimeFigureOut">
              <a:rPr lang="en-US" smtClean="0"/>
              <a:t>3/5/2017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CD6F04-F40A-4DA3-B111-36672C76FD22}" type="slidenum">
              <a:rPr lang="en-US" smtClean="0"/>
              <a:t>‹#›</a:t>
            </a:fld>
            <a:endParaRPr lang="en-US"/>
          </a:p>
        </p:txBody>
      </p:sp>
    </p:spTree>
    <p:extLst>
      <p:ext uri="{BB962C8B-B14F-4D97-AF65-F5344CB8AC3E}">
        <p14:creationId xmlns:p14="http://schemas.microsoft.com/office/powerpoint/2010/main" val="5583534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C006E5-240C-4E46-B2E9-49986C2015DA}" type="datetimeFigureOut">
              <a:rPr lang="en-US" smtClean="0"/>
              <a:t>3/5/2017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CD6F04-F40A-4DA3-B111-36672C76FD22}"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8482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AC006E5-240C-4E46-B2E9-49986C2015DA}" type="datetimeFigureOut">
              <a:rPr lang="en-US" smtClean="0"/>
              <a:t>3/5/2017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CD6F04-F40A-4DA3-B111-36672C76FD22}" type="slidenum">
              <a:rPr lang="en-US" smtClean="0"/>
              <a:t>‹#›</a:t>
            </a:fld>
            <a:endParaRPr lang="en-US"/>
          </a:p>
        </p:txBody>
      </p:sp>
    </p:spTree>
    <p:extLst>
      <p:ext uri="{BB962C8B-B14F-4D97-AF65-F5344CB8AC3E}">
        <p14:creationId xmlns:p14="http://schemas.microsoft.com/office/powerpoint/2010/main" val="1170607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AC006E5-240C-4E46-B2E9-49986C2015DA}" type="datetimeFigureOut">
              <a:rPr lang="en-US" smtClean="0"/>
              <a:t>3/5/2017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6CD6F04-F40A-4DA3-B111-36672C76FD22}" type="slidenum">
              <a:rPr lang="en-US" smtClean="0"/>
              <a:t>‹#›</a:t>
            </a:fld>
            <a:endParaRPr lang="en-US"/>
          </a:p>
        </p:txBody>
      </p:sp>
    </p:spTree>
    <p:extLst>
      <p:ext uri="{BB962C8B-B14F-4D97-AF65-F5344CB8AC3E}">
        <p14:creationId xmlns:p14="http://schemas.microsoft.com/office/powerpoint/2010/main" val="35453486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AC006E5-240C-4E46-B2E9-49986C2015DA}" type="datetimeFigureOut">
              <a:rPr lang="en-US" smtClean="0"/>
              <a:t>3/5/2017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6CD6F04-F40A-4DA3-B111-36672C76FD22}" type="slidenum">
              <a:rPr lang="en-US" smtClean="0"/>
              <a:t>‹#›</a:t>
            </a:fld>
            <a:endParaRPr lang="en-US"/>
          </a:p>
        </p:txBody>
      </p:sp>
    </p:spTree>
    <p:extLst>
      <p:ext uri="{BB962C8B-B14F-4D97-AF65-F5344CB8AC3E}">
        <p14:creationId xmlns:p14="http://schemas.microsoft.com/office/powerpoint/2010/main" val="39917313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EAC006E5-240C-4E46-B2E9-49986C2015DA}" type="datetimeFigureOut">
              <a:rPr lang="en-US" smtClean="0"/>
              <a:t>3/5/2017</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86CD6F04-F40A-4DA3-B111-36672C76FD22}" type="slidenum">
              <a:rPr lang="en-US" smtClean="0"/>
              <a:t>‹#›</a:t>
            </a:fld>
            <a:endParaRPr lang="en-US"/>
          </a:p>
        </p:txBody>
      </p:sp>
    </p:spTree>
    <p:extLst>
      <p:ext uri="{BB962C8B-B14F-4D97-AF65-F5344CB8AC3E}">
        <p14:creationId xmlns:p14="http://schemas.microsoft.com/office/powerpoint/2010/main" val="16616423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EAC006E5-240C-4E46-B2E9-49986C2015DA}" type="datetimeFigureOut">
              <a:rPr lang="en-US" smtClean="0"/>
              <a:t>3/5/2017</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86CD6F04-F40A-4DA3-B111-36672C76FD22}" type="slidenum">
              <a:rPr lang="en-US" smtClean="0"/>
              <a:t>‹#›</a:t>
            </a:fld>
            <a:endParaRPr lang="en-US"/>
          </a:p>
        </p:txBody>
      </p:sp>
    </p:spTree>
    <p:extLst>
      <p:ext uri="{BB962C8B-B14F-4D97-AF65-F5344CB8AC3E}">
        <p14:creationId xmlns:p14="http://schemas.microsoft.com/office/powerpoint/2010/main" val="13141279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C006E5-240C-4E46-B2E9-49986C2015DA}" type="datetimeFigureOut">
              <a:rPr lang="en-US" smtClean="0"/>
              <a:t>3/5/2017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CD6F04-F40A-4DA3-B111-36672C76FD22}" type="slidenum">
              <a:rPr lang="en-US" smtClean="0"/>
              <a:t>‹#›</a:t>
            </a:fld>
            <a:endParaRPr lang="en-US"/>
          </a:p>
        </p:txBody>
      </p:sp>
    </p:spTree>
    <p:extLst>
      <p:ext uri="{BB962C8B-B14F-4D97-AF65-F5344CB8AC3E}">
        <p14:creationId xmlns:p14="http://schemas.microsoft.com/office/powerpoint/2010/main" val="9335136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EAC006E5-240C-4E46-B2E9-49986C2015DA}" type="datetimeFigureOut">
              <a:rPr lang="en-US" smtClean="0"/>
              <a:t>3/5/2017</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86CD6F04-F40A-4DA3-B111-36672C76FD22}"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20396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600" dirty="0" smtClean="0"/>
              <a:t>Combining Mastery Learning and Open Biology Labs to Improve Science Process Skills</a:t>
            </a:r>
            <a:endParaRPr lang="en-US" sz="3600" dirty="0"/>
          </a:p>
        </p:txBody>
      </p:sp>
      <p:sp>
        <p:nvSpPr>
          <p:cNvPr id="3" name="Subtitle 2"/>
          <p:cNvSpPr>
            <a:spLocks noGrp="1"/>
          </p:cNvSpPr>
          <p:nvPr>
            <p:ph type="subTitle" idx="1"/>
          </p:nvPr>
        </p:nvSpPr>
        <p:spPr>
          <a:xfrm>
            <a:off x="1100051" y="4902200"/>
            <a:ext cx="10058400" cy="1104900"/>
          </a:xfrm>
        </p:spPr>
        <p:txBody>
          <a:bodyPr>
            <a:normAutofit/>
          </a:bodyPr>
          <a:lstStyle/>
          <a:p>
            <a:r>
              <a:rPr lang="en-US" dirty="0" smtClean="0"/>
              <a:t>Angela Hodgson</a:t>
            </a:r>
          </a:p>
          <a:p>
            <a:r>
              <a:rPr lang="en-US" dirty="0" smtClean="0"/>
              <a:t>North Dakota State University</a:t>
            </a:r>
            <a:endParaRPr lang="en-US" dirty="0"/>
          </a:p>
        </p:txBody>
      </p:sp>
      <p:pic>
        <p:nvPicPr>
          <p:cNvPr id="4" name="Picture 3"/>
          <p:cNvPicPr>
            <a:picLocks noChangeAspect="1"/>
          </p:cNvPicPr>
          <p:nvPr/>
        </p:nvPicPr>
        <p:blipFill rotWithShape="1">
          <a:blip r:embed="rId2"/>
          <a:srcRect r="13104" b="15857"/>
          <a:stretch/>
        </p:blipFill>
        <p:spPr>
          <a:xfrm>
            <a:off x="6172200" y="0"/>
            <a:ext cx="6019800" cy="3277252"/>
          </a:xfrm>
          <a:prstGeom prst="rect">
            <a:avLst/>
          </a:prstGeom>
        </p:spPr>
      </p:pic>
      <p:pic>
        <p:nvPicPr>
          <p:cNvPr id="5" name="image30.png"/>
          <p:cNvPicPr/>
          <p:nvPr/>
        </p:nvPicPr>
        <p:blipFill>
          <a:blip r:embed="rId3" cstate="print"/>
          <a:stretch>
            <a:fillRect/>
          </a:stretch>
        </p:blipFill>
        <p:spPr>
          <a:xfrm>
            <a:off x="1097280" y="119016"/>
            <a:ext cx="3899646" cy="2895134"/>
          </a:xfrm>
          <a:prstGeom prst="rect">
            <a:avLst/>
          </a:prstGeom>
        </p:spPr>
      </p:pic>
    </p:spTree>
    <p:extLst>
      <p:ext uri="{BB962C8B-B14F-4D97-AF65-F5344CB8AC3E}">
        <p14:creationId xmlns:p14="http://schemas.microsoft.com/office/powerpoint/2010/main" val="26897073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25265" t="7861" r="21716" b="7130"/>
          <a:stretch/>
        </p:blipFill>
        <p:spPr>
          <a:xfrm>
            <a:off x="2218764" y="-77460"/>
            <a:ext cx="7651377" cy="6935460"/>
          </a:xfrm>
          <a:prstGeom prst="rect">
            <a:avLst/>
          </a:prstGeom>
        </p:spPr>
      </p:pic>
    </p:spTree>
    <p:extLst>
      <p:ext uri="{BB962C8B-B14F-4D97-AF65-F5344CB8AC3E}">
        <p14:creationId xmlns:p14="http://schemas.microsoft.com/office/powerpoint/2010/main" val="3001860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t="13577" r="38580" b="12674"/>
          <a:stretch/>
        </p:blipFill>
        <p:spPr>
          <a:xfrm>
            <a:off x="1592018" y="0"/>
            <a:ext cx="9105041" cy="6146800"/>
          </a:xfrm>
          <a:prstGeom prst="rect">
            <a:avLst/>
          </a:prstGeom>
        </p:spPr>
      </p:pic>
    </p:spTree>
    <p:extLst>
      <p:ext uri="{BB962C8B-B14F-4D97-AF65-F5344CB8AC3E}">
        <p14:creationId xmlns:p14="http://schemas.microsoft.com/office/powerpoint/2010/main" val="3348330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Students complete 3 consulting jobs</a:t>
            </a:r>
            <a:endParaRPr lang="en-US" sz="3200" dirty="0"/>
          </a:p>
        </p:txBody>
      </p:sp>
      <p:sp>
        <p:nvSpPr>
          <p:cNvPr id="3" name="Content Placeholder 2"/>
          <p:cNvSpPr>
            <a:spLocks noGrp="1"/>
          </p:cNvSpPr>
          <p:nvPr>
            <p:ph idx="1"/>
          </p:nvPr>
        </p:nvSpPr>
        <p:spPr>
          <a:xfrm>
            <a:off x="533400" y="1845734"/>
            <a:ext cx="10622280" cy="4023360"/>
          </a:xfrm>
        </p:spPr>
        <p:txBody>
          <a:bodyPr>
            <a:noAutofit/>
          </a:bodyPr>
          <a:lstStyle/>
          <a:p>
            <a:pPr marL="457200" indent="-457200">
              <a:buFont typeface="+mj-lt"/>
              <a:buAutoNum type="arabicPeriod"/>
            </a:pPr>
            <a:r>
              <a:rPr lang="en-US" sz="2400" dirty="0"/>
              <a:t>You have been hired by ABC Foods, Inc., to determine whether there is a natural plant-based compound that they could use in their commercial food production factories to replace the synthetic antimicrobials that they are currently using. </a:t>
            </a:r>
            <a:endParaRPr lang="en-US" sz="2400" dirty="0" smtClean="0"/>
          </a:p>
          <a:p>
            <a:pPr marL="749808" lvl="1" indent="-457200"/>
            <a:r>
              <a:rPr lang="en-US" sz="2400" dirty="0" smtClean="0"/>
              <a:t>Kirby Bauer Experiment</a:t>
            </a:r>
          </a:p>
          <a:p>
            <a:pPr marL="457200" indent="-457200">
              <a:buFont typeface="+mj-lt"/>
              <a:buAutoNum type="arabicPeriod"/>
            </a:pPr>
            <a:r>
              <a:rPr lang="en-US" sz="2400" dirty="0"/>
              <a:t>Y</a:t>
            </a:r>
            <a:r>
              <a:rPr lang="en-US" sz="2400" dirty="0" smtClean="0"/>
              <a:t>ou </a:t>
            </a:r>
            <a:r>
              <a:rPr lang="en-US" sz="2400" dirty="0"/>
              <a:t>have been hired by North Dakota Ethanol Producers to assist in optimizing the process for conversion of cellulosic biomass to ethanol</a:t>
            </a:r>
            <a:r>
              <a:rPr lang="en-US" sz="2400" dirty="0" smtClean="0"/>
              <a:t>.</a:t>
            </a:r>
          </a:p>
          <a:p>
            <a:pPr marL="749808" lvl="1" indent="-457200"/>
            <a:r>
              <a:rPr lang="en-US" sz="2400" dirty="0" smtClean="0"/>
              <a:t>Enzymatic digestion and fermentation</a:t>
            </a:r>
          </a:p>
          <a:p>
            <a:pPr marL="457200" indent="-457200">
              <a:buFont typeface="+mj-lt"/>
              <a:buAutoNum type="arabicPeriod"/>
            </a:pPr>
            <a:r>
              <a:rPr lang="en-US" sz="2400" dirty="0"/>
              <a:t>Y</a:t>
            </a:r>
            <a:r>
              <a:rPr lang="en-US" sz="2400" dirty="0" smtClean="0"/>
              <a:t>ou </a:t>
            </a:r>
            <a:r>
              <a:rPr lang="en-US" sz="2400" dirty="0"/>
              <a:t>have been </a:t>
            </a:r>
            <a:r>
              <a:rPr lang="en-US" sz="2400" dirty="0" smtClean="0"/>
              <a:t>hired </a:t>
            </a:r>
            <a:r>
              <a:rPr lang="en-US" sz="2400" dirty="0"/>
              <a:t>by Gorongosa National Park in Mozambique, Africa, to analyze wildlife </a:t>
            </a:r>
            <a:r>
              <a:rPr lang="en-US" sz="2400" dirty="0" smtClean="0"/>
              <a:t>camera-trap </a:t>
            </a:r>
            <a:r>
              <a:rPr lang="en-US" sz="2400" dirty="0"/>
              <a:t>data.  (data available from HHMI </a:t>
            </a:r>
            <a:r>
              <a:rPr lang="en-US" sz="2400" dirty="0" err="1"/>
              <a:t>Biointeractive</a:t>
            </a:r>
            <a:r>
              <a:rPr lang="en-US" sz="2400" dirty="0"/>
              <a:t>)</a:t>
            </a:r>
          </a:p>
          <a:p>
            <a:pPr lvl="2"/>
            <a:r>
              <a:rPr lang="en-US" sz="2400" dirty="0"/>
              <a:t>Seasonal habitat selection </a:t>
            </a:r>
            <a:r>
              <a:rPr lang="en-US" sz="2400" dirty="0" smtClean="0"/>
              <a:t>by animals</a:t>
            </a:r>
          </a:p>
          <a:p>
            <a:pPr marL="0" indent="0">
              <a:buNone/>
            </a:pPr>
            <a:endParaRPr lang="en-US" sz="2400" dirty="0" smtClean="0"/>
          </a:p>
          <a:p>
            <a:pPr marL="292608" lvl="1" indent="0">
              <a:buNone/>
            </a:pPr>
            <a:endParaRPr lang="en-US" sz="2400" dirty="0"/>
          </a:p>
        </p:txBody>
      </p:sp>
    </p:spTree>
    <p:extLst>
      <p:ext uri="{BB962C8B-B14F-4D97-AF65-F5344CB8AC3E}">
        <p14:creationId xmlns:p14="http://schemas.microsoft.com/office/powerpoint/2010/main" val="21129084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r="13104" b="15857"/>
          <a:stretch/>
        </p:blipFill>
        <p:spPr>
          <a:xfrm>
            <a:off x="495300" y="0"/>
            <a:ext cx="11290300" cy="6146576"/>
          </a:xfrm>
          <a:prstGeom prst="rect">
            <a:avLst/>
          </a:prstGeom>
        </p:spPr>
      </p:pic>
    </p:spTree>
    <p:extLst>
      <p:ext uri="{BB962C8B-B14F-4D97-AF65-F5344CB8AC3E}">
        <p14:creationId xmlns:p14="http://schemas.microsoft.com/office/powerpoint/2010/main" val="38660262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u="sng" dirty="0"/>
              <a:t>For each experiment, a student must </a:t>
            </a:r>
            <a:r>
              <a:rPr lang="en-US" sz="3200" dirty="0"/>
              <a:t/>
            </a:r>
            <a:br>
              <a:rPr lang="en-US" sz="3200" dirty="0"/>
            </a:br>
            <a:endParaRPr lang="en-US" sz="3200" dirty="0"/>
          </a:p>
        </p:txBody>
      </p:sp>
      <p:sp>
        <p:nvSpPr>
          <p:cNvPr id="3" name="Content Placeholder 2"/>
          <p:cNvSpPr>
            <a:spLocks noGrp="1"/>
          </p:cNvSpPr>
          <p:nvPr>
            <p:ph idx="1"/>
          </p:nvPr>
        </p:nvSpPr>
        <p:spPr/>
        <p:txBody>
          <a:bodyPr>
            <a:normAutofit/>
          </a:bodyPr>
          <a:lstStyle/>
          <a:p>
            <a:pPr marL="457200" lvl="0" indent="-457200">
              <a:buFont typeface="+mj-lt"/>
              <a:buAutoNum type="arabicPeriod"/>
            </a:pPr>
            <a:r>
              <a:rPr lang="en-US" sz="2400" b="1" dirty="0" smtClean="0"/>
              <a:t>Pass a pre-test of their knowledge of the biological system.</a:t>
            </a:r>
          </a:p>
          <a:p>
            <a:pPr marL="457200" lvl="0" indent="-457200">
              <a:buFont typeface="+mj-lt"/>
              <a:buAutoNum type="arabicPeriod"/>
            </a:pPr>
            <a:r>
              <a:rPr lang="en-US" sz="2400" b="1" dirty="0" smtClean="0"/>
              <a:t>Design </a:t>
            </a:r>
            <a:r>
              <a:rPr lang="en-US" sz="2400" b="1" dirty="0"/>
              <a:t>an approved experiment; </a:t>
            </a:r>
            <a:endParaRPr lang="en-US" sz="2400" dirty="0"/>
          </a:p>
          <a:p>
            <a:pPr marL="457200" lvl="0" indent="-457200">
              <a:buFont typeface="+mj-lt"/>
              <a:buAutoNum type="arabicPeriod"/>
            </a:pPr>
            <a:r>
              <a:rPr lang="en-US" sz="2400" b="1" dirty="0"/>
              <a:t>Conduct experiment, record data, and create a graphical visualization of data;</a:t>
            </a:r>
            <a:endParaRPr lang="en-US" sz="2400" dirty="0"/>
          </a:p>
          <a:p>
            <a:pPr marL="457200" lvl="0" indent="-457200">
              <a:buFont typeface="+mj-lt"/>
              <a:buAutoNum type="arabicPeriod"/>
            </a:pPr>
            <a:r>
              <a:rPr lang="en-US" sz="2400" b="1" dirty="0"/>
              <a:t>Use statistical test(s) to determine support for hypothesis, </a:t>
            </a:r>
            <a:endParaRPr lang="en-US" sz="2400" dirty="0"/>
          </a:p>
          <a:p>
            <a:pPr marL="457200" lvl="0" indent="-457200">
              <a:buFont typeface="+mj-lt"/>
              <a:buAutoNum type="arabicPeriod"/>
            </a:pPr>
            <a:r>
              <a:rPr lang="en-US" sz="2400" b="1" dirty="0"/>
              <a:t>Write an interpretation of their results,</a:t>
            </a:r>
            <a:endParaRPr lang="en-US" sz="2400" dirty="0"/>
          </a:p>
          <a:p>
            <a:pPr marL="457200" lvl="0" indent="-457200">
              <a:buFont typeface="+mj-lt"/>
              <a:buAutoNum type="arabicPeriod"/>
            </a:pPr>
            <a:r>
              <a:rPr lang="en-US" sz="2400" b="1" dirty="0"/>
              <a:t>Complete a post-experiment test</a:t>
            </a:r>
            <a:endParaRPr lang="en-US" sz="2400" dirty="0"/>
          </a:p>
          <a:p>
            <a:endParaRPr lang="en-US" sz="2400" dirty="0"/>
          </a:p>
        </p:txBody>
      </p:sp>
    </p:spTree>
    <p:extLst>
      <p:ext uri="{BB962C8B-B14F-4D97-AF65-F5344CB8AC3E}">
        <p14:creationId xmlns:p14="http://schemas.microsoft.com/office/powerpoint/2010/main" val="36314720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txBox="1">
            <a:spLocks noGrp="1"/>
          </p:cNvSpPr>
          <p:nvPr>
            <p:ph idx="4294967295"/>
          </p:nvPr>
        </p:nvSpPr>
        <p:spPr>
          <a:xfrm>
            <a:off x="1092200" y="1020763"/>
            <a:ext cx="10058400" cy="6152775"/>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To receive an </a:t>
            </a:r>
            <a:r>
              <a:rPr lang="en-US" sz="2400" dirty="0" smtClean="0">
                <a:latin typeface="Arial" panose="020B0604020202020204" pitchFamily="34" charset="0"/>
                <a:cs typeface="Arial" panose="020B0604020202020204" pitchFamily="34" charset="0"/>
              </a:rPr>
              <a:t>A, </a:t>
            </a:r>
            <a:r>
              <a:rPr lang="en-US" sz="2400" dirty="0">
                <a:latin typeface="Arial" panose="020B0604020202020204" pitchFamily="34" charset="0"/>
                <a:cs typeface="Arial" panose="020B0604020202020204" pitchFamily="34" charset="0"/>
              </a:rPr>
              <a:t>a </a:t>
            </a:r>
            <a:r>
              <a:rPr lang="en-US" sz="2400" dirty="0" smtClean="0">
                <a:latin typeface="Arial" panose="020B0604020202020204" pitchFamily="34" charset="0"/>
                <a:cs typeface="Arial" panose="020B0604020202020204" pitchFamily="34" charset="0"/>
              </a:rPr>
              <a:t>student must</a:t>
            </a:r>
            <a:endParaRPr lang="en-US" sz="2400" dirty="0">
              <a:latin typeface="Arial" panose="020B0604020202020204" pitchFamily="34" charset="0"/>
              <a:cs typeface="Arial" panose="020B0604020202020204" pitchFamily="34" charset="0"/>
            </a:endParaRPr>
          </a:p>
          <a:p>
            <a:pPr marL="742950" lvl="0" indent="-742950">
              <a:buFont typeface="+mj-lt"/>
              <a:buAutoNum type="arabicPeriod"/>
            </a:pPr>
            <a:r>
              <a:rPr lang="en-US" sz="2400" dirty="0">
                <a:latin typeface="Arial" panose="020B0604020202020204" pitchFamily="34" charset="0"/>
                <a:cs typeface="Arial" panose="020B0604020202020204" pitchFamily="34" charset="0"/>
              </a:rPr>
              <a:t>C</a:t>
            </a:r>
            <a:r>
              <a:rPr lang="en-US" sz="2400" dirty="0" smtClean="0">
                <a:latin typeface="Arial" panose="020B0604020202020204" pitchFamily="34" charset="0"/>
                <a:cs typeface="Arial" panose="020B0604020202020204" pitchFamily="34" charset="0"/>
              </a:rPr>
              <a:t>omplete </a:t>
            </a:r>
            <a:r>
              <a:rPr lang="en-US" sz="2400" dirty="0">
                <a:latin typeface="Arial" panose="020B0604020202020204" pitchFamily="34" charset="0"/>
                <a:cs typeface="Arial" panose="020B0604020202020204" pitchFamily="34" charset="0"/>
              </a:rPr>
              <a:t>all </a:t>
            </a:r>
            <a:r>
              <a:rPr lang="en-US" sz="2400" b="1" u="sng" dirty="0">
                <a:latin typeface="Arial" panose="020B0604020202020204" pitchFamily="34" charset="0"/>
                <a:cs typeface="Arial" panose="020B0604020202020204" pitchFamily="34" charset="0"/>
              </a:rPr>
              <a:t>3</a:t>
            </a:r>
            <a:r>
              <a:rPr lang="en-US" sz="2400" dirty="0">
                <a:latin typeface="Arial" panose="020B0604020202020204" pitchFamily="34" charset="0"/>
                <a:cs typeface="Arial" panose="020B0604020202020204" pitchFamily="34" charset="0"/>
              </a:rPr>
              <a:t> laboratory investigations </a:t>
            </a:r>
          </a:p>
          <a:p>
            <a:pPr marL="742950" lvl="0" indent="-742950">
              <a:buFont typeface="+mj-lt"/>
              <a:buAutoNum type="arabicPeriod"/>
            </a:pPr>
            <a:r>
              <a:rPr lang="en-US" sz="2400" dirty="0" smtClean="0">
                <a:latin typeface="Arial" panose="020B0604020202020204" pitchFamily="34" charset="0"/>
                <a:cs typeface="Arial" panose="020B0604020202020204" pitchFamily="34" charset="0"/>
              </a:rPr>
              <a:t>Receive </a:t>
            </a:r>
            <a:r>
              <a:rPr lang="en-US" sz="2400" dirty="0">
                <a:latin typeface="Arial" panose="020B0604020202020204" pitchFamily="34" charset="0"/>
                <a:cs typeface="Arial" panose="020B0604020202020204" pitchFamily="34" charset="0"/>
              </a:rPr>
              <a:t>a &gt;85% AVERAGE quality score </a:t>
            </a:r>
            <a:r>
              <a:rPr lang="en-US" sz="2400" dirty="0" smtClean="0">
                <a:latin typeface="Arial" panose="020B0604020202020204" pitchFamily="34" charset="0"/>
                <a:cs typeface="Arial" panose="020B0604020202020204" pitchFamily="34" charset="0"/>
              </a:rPr>
              <a:t>Data Analysis and Interpretation of Results </a:t>
            </a:r>
          </a:p>
          <a:p>
            <a:pPr marL="742950" lvl="0" indent="-742950">
              <a:buFont typeface="+mj-lt"/>
              <a:buAutoNum type="arabicPeriod"/>
            </a:pPr>
            <a:r>
              <a:rPr lang="en-US" sz="2400" dirty="0">
                <a:latin typeface="Arial" panose="020B0604020202020204" pitchFamily="34" charset="0"/>
                <a:cs typeface="Arial" panose="020B0604020202020204" pitchFamily="34" charset="0"/>
              </a:rPr>
              <a:t>R</a:t>
            </a:r>
            <a:r>
              <a:rPr lang="en-US" sz="2400" dirty="0" smtClean="0">
                <a:latin typeface="Arial" panose="020B0604020202020204" pitchFamily="34" charset="0"/>
                <a:cs typeface="Arial" panose="020B0604020202020204" pitchFamily="34" charset="0"/>
              </a:rPr>
              <a:t>eceive </a:t>
            </a:r>
            <a:r>
              <a:rPr lang="en-US" sz="2400" dirty="0">
                <a:latin typeface="Arial" panose="020B0604020202020204" pitchFamily="34" charset="0"/>
                <a:cs typeface="Arial" panose="020B0604020202020204" pitchFamily="34" charset="0"/>
              </a:rPr>
              <a:t>a &gt; 80% AVERAGE on </a:t>
            </a:r>
            <a:r>
              <a:rPr lang="en-US" sz="2400" dirty="0" smtClean="0">
                <a:latin typeface="Arial" panose="020B0604020202020204" pitchFamily="34" charset="0"/>
                <a:cs typeface="Arial" panose="020B0604020202020204" pitchFamily="34" charset="0"/>
              </a:rPr>
              <a:t>Post-Experiment tests</a:t>
            </a:r>
          </a:p>
          <a:p>
            <a:pPr marL="742950" lvl="0" indent="-742950">
              <a:buFont typeface="+mj-lt"/>
              <a:buAutoNum type="arabicPeriod"/>
            </a:pPr>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To receive an C, a student must</a:t>
            </a:r>
          </a:p>
          <a:p>
            <a:pPr marL="478269" indent="-478269">
              <a:buFont typeface="+mj-lt"/>
              <a:buAutoNum type="arabicPeriod"/>
            </a:pPr>
            <a:r>
              <a:rPr lang="en-US" sz="2400" dirty="0">
                <a:latin typeface="Arial" panose="020B0604020202020204" pitchFamily="34" charset="0"/>
                <a:cs typeface="Arial" panose="020B0604020202020204" pitchFamily="34" charset="0"/>
              </a:rPr>
              <a:t>Complete all </a:t>
            </a:r>
            <a:r>
              <a:rPr lang="en-US" sz="2400" b="1" u="sng" dirty="0">
                <a:latin typeface="Arial" panose="020B0604020202020204" pitchFamily="34" charset="0"/>
                <a:cs typeface="Arial" panose="020B0604020202020204" pitchFamily="34" charset="0"/>
              </a:rPr>
              <a:t>2</a:t>
            </a:r>
            <a:r>
              <a:rPr lang="en-US" sz="2400" dirty="0" smtClean="0">
                <a:latin typeface="Arial" panose="020B0604020202020204" pitchFamily="34" charset="0"/>
                <a:cs typeface="Arial" panose="020B0604020202020204" pitchFamily="34" charset="0"/>
              </a:rPr>
              <a:t> </a:t>
            </a:r>
            <a:r>
              <a:rPr lang="en-US" sz="2400" dirty="0">
                <a:latin typeface="Arial" panose="020B0604020202020204" pitchFamily="34" charset="0"/>
                <a:cs typeface="Arial" panose="020B0604020202020204" pitchFamily="34" charset="0"/>
              </a:rPr>
              <a:t>laboratory investigations </a:t>
            </a:r>
          </a:p>
          <a:p>
            <a:pPr marL="478269" indent="-478269">
              <a:buFont typeface="+mj-lt"/>
              <a:buAutoNum type="arabicPeriod"/>
            </a:pPr>
            <a:r>
              <a:rPr lang="en-US" sz="2400" dirty="0">
                <a:latin typeface="Arial" panose="020B0604020202020204" pitchFamily="34" charset="0"/>
                <a:cs typeface="Arial" panose="020B0604020202020204" pitchFamily="34" charset="0"/>
              </a:rPr>
              <a:t>Receive a </a:t>
            </a:r>
            <a:r>
              <a:rPr lang="en-US" sz="2400" dirty="0" smtClean="0">
                <a:latin typeface="Arial" panose="020B0604020202020204" pitchFamily="34" charset="0"/>
                <a:cs typeface="Arial" panose="020B0604020202020204" pitchFamily="34" charset="0"/>
              </a:rPr>
              <a:t>&gt;70% </a:t>
            </a:r>
            <a:r>
              <a:rPr lang="en-US" sz="2400" dirty="0">
                <a:latin typeface="Arial" panose="020B0604020202020204" pitchFamily="34" charset="0"/>
                <a:cs typeface="Arial" panose="020B0604020202020204" pitchFamily="34" charset="0"/>
              </a:rPr>
              <a:t>AVERAGE quality score Data Analysis and Interpretation of Results </a:t>
            </a:r>
          </a:p>
          <a:p>
            <a:pPr marL="478269" indent="-478269">
              <a:buFont typeface="+mj-lt"/>
              <a:buAutoNum type="arabicPeriod"/>
            </a:pPr>
            <a:r>
              <a:rPr lang="en-US" sz="2400" dirty="0">
                <a:latin typeface="Arial" panose="020B0604020202020204" pitchFamily="34" charset="0"/>
                <a:cs typeface="Arial" panose="020B0604020202020204" pitchFamily="34" charset="0"/>
              </a:rPr>
              <a:t>Receive a &gt; </a:t>
            </a:r>
            <a:r>
              <a:rPr lang="en-US" sz="2400" dirty="0" smtClean="0">
                <a:latin typeface="Arial" panose="020B0604020202020204" pitchFamily="34" charset="0"/>
                <a:cs typeface="Arial" panose="020B0604020202020204" pitchFamily="34" charset="0"/>
              </a:rPr>
              <a:t>70% </a:t>
            </a:r>
            <a:r>
              <a:rPr lang="en-US" sz="2400" dirty="0">
                <a:latin typeface="Arial" panose="020B0604020202020204" pitchFamily="34" charset="0"/>
                <a:cs typeface="Arial" panose="020B0604020202020204" pitchFamily="34" charset="0"/>
              </a:rPr>
              <a:t>AVERAGE on Post-Experiment test</a:t>
            </a:r>
          </a:p>
          <a:p>
            <a:pPr marL="742950" lvl="0" indent="-742950">
              <a:buFont typeface="+mj-lt"/>
              <a:buAutoNum type="arabicPeriod"/>
            </a:pPr>
            <a:endParaRPr lang="en-US" sz="2400" dirty="0">
              <a:latin typeface="Arial" panose="020B0604020202020204" pitchFamily="34" charset="0"/>
              <a:cs typeface="Arial" panose="020B0604020202020204" pitchFamily="34" charset="0"/>
            </a:endParaRPr>
          </a:p>
          <a:p>
            <a:endParaRPr lang="en-US" sz="2400" dirty="0">
              <a:latin typeface="Arial" panose="020B0604020202020204" pitchFamily="34" charset="0"/>
              <a:cs typeface="Arial" panose="020B0604020202020204" pitchFamily="34" charset="0"/>
            </a:endParaRPr>
          </a:p>
        </p:txBody>
      </p:sp>
      <p:sp>
        <p:nvSpPr>
          <p:cNvPr id="8" name="TextBox 7"/>
          <p:cNvSpPr txBox="1"/>
          <p:nvPr/>
        </p:nvSpPr>
        <p:spPr>
          <a:xfrm>
            <a:off x="355600" y="241300"/>
            <a:ext cx="3019032" cy="584775"/>
          </a:xfrm>
          <a:prstGeom prst="rect">
            <a:avLst/>
          </a:prstGeom>
          <a:noFill/>
        </p:spPr>
        <p:txBody>
          <a:bodyPr wrap="none" rtlCol="0">
            <a:spAutoFit/>
          </a:bodyPr>
          <a:lstStyle/>
          <a:p>
            <a:r>
              <a:rPr lang="en-US" sz="3200" dirty="0" smtClean="0"/>
              <a:t>Contract Grading</a:t>
            </a:r>
            <a:endParaRPr lang="en-US" sz="3200" dirty="0"/>
          </a:p>
        </p:txBody>
      </p:sp>
    </p:spTree>
    <p:extLst>
      <p:ext uri="{BB962C8B-B14F-4D97-AF65-F5344CB8AC3E}">
        <p14:creationId xmlns:p14="http://schemas.microsoft.com/office/powerpoint/2010/main" val="15174472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a:graphicFrameLocks/>
          </p:cNvGraphicFramePr>
          <p:nvPr>
            <p:extLst>
              <p:ext uri="{D42A27DB-BD31-4B8C-83A1-F6EECF244321}">
                <p14:modId xmlns:p14="http://schemas.microsoft.com/office/powerpoint/2010/main" val="340292770"/>
              </p:ext>
            </p:extLst>
          </p:nvPr>
        </p:nvGraphicFramePr>
        <p:xfrm>
          <a:off x="1905000" y="411956"/>
          <a:ext cx="8382000" cy="603408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93578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a:graphicFrameLocks/>
          </p:cNvGraphicFramePr>
          <p:nvPr>
            <p:extLst>
              <p:ext uri="{D42A27DB-BD31-4B8C-83A1-F6EECF244321}">
                <p14:modId xmlns:p14="http://schemas.microsoft.com/office/powerpoint/2010/main" val="2113488033"/>
              </p:ext>
            </p:extLst>
          </p:nvPr>
        </p:nvGraphicFramePr>
        <p:xfrm>
          <a:off x="1460500" y="558800"/>
          <a:ext cx="8826500" cy="57277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19407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Mastery Learning</a:t>
            </a:r>
            <a:endParaRPr lang="en-US" dirty="0"/>
          </a:p>
        </p:txBody>
      </p:sp>
      <p:sp>
        <p:nvSpPr>
          <p:cNvPr id="5" name="Content Placeholder 4"/>
          <p:cNvSpPr>
            <a:spLocks noGrp="1"/>
          </p:cNvSpPr>
          <p:nvPr>
            <p:ph idx="1"/>
          </p:nvPr>
        </p:nvSpPr>
        <p:spPr/>
        <p:txBody>
          <a:bodyPr/>
          <a:lstStyle/>
          <a:p>
            <a:r>
              <a:rPr lang="en-US" sz="2400" b="1" dirty="0">
                <a:solidFill>
                  <a:srgbClr val="006600"/>
                </a:solidFill>
              </a:rPr>
              <a:t>“Most students can master what we have to teach them, and it is the task of instruction to find the means which will enable the student to master the subject under consideration</a:t>
            </a:r>
            <a:r>
              <a:rPr lang="en-US" sz="2400" b="1" dirty="0" smtClean="0">
                <a:solidFill>
                  <a:srgbClr val="006600"/>
                </a:solidFill>
              </a:rPr>
              <a:t>.”</a:t>
            </a:r>
          </a:p>
          <a:p>
            <a:pPr marL="0" indent="0">
              <a:buNone/>
            </a:pPr>
            <a:r>
              <a:rPr lang="en-US" sz="2400" b="1" dirty="0">
                <a:solidFill>
                  <a:srgbClr val="006600"/>
                </a:solidFill>
              </a:rPr>
              <a:t>	</a:t>
            </a:r>
            <a:r>
              <a:rPr lang="en-US" sz="2400" b="1" dirty="0" smtClean="0">
                <a:solidFill>
                  <a:srgbClr val="006600"/>
                </a:solidFill>
              </a:rPr>
              <a:t>						Bloom (1968)</a:t>
            </a:r>
            <a:endParaRPr lang="en-US" sz="2400" b="1" dirty="0">
              <a:solidFill>
                <a:srgbClr val="006600"/>
              </a:solidFill>
            </a:endParaRPr>
          </a:p>
          <a:p>
            <a:endParaRPr lang="en-US" dirty="0"/>
          </a:p>
        </p:txBody>
      </p:sp>
    </p:spTree>
    <p:extLst>
      <p:ext uri="{BB962C8B-B14F-4D97-AF65-F5344CB8AC3E}">
        <p14:creationId xmlns:p14="http://schemas.microsoft.com/office/powerpoint/2010/main" val="34913343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What is mastery education?</a:t>
            </a:r>
            <a:endParaRPr lang="en-US" dirty="0"/>
          </a:p>
        </p:txBody>
      </p:sp>
      <p:sp>
        <p:nvSpPr>
          <p:cNvPr id="2" name="Content Placeholder 1"/>
          <p:cNvSpPr>
            <a:spLocks noGrp="1"/>
          </p:cNvSpPr>
          <p:nvPr>
            <p:ph idx="1"/>
          </p:nvPr>
        </p:nvSpPr>
        <p:spPr/>
        <p:txBody>
          <a:bodyPr/>
          <a:lstStyle/>
          <a:p>
            <a:r>
              <a:rPr lang="en-US" i="1" dirty="0">
                <a:latin typeface="Arial" panose="020B0604020202020204" pitchFamily="34" charset="0"/>
                <a:cs typeface="Arial" panose="020B0604020202020204" pitchFamily="34" charset="0"/>
              </a:rPr>
              <a:t>Adapted from Wikipedia: </a:t>
            </a:r>
            <a:r>
              <a:rPr lang="en-US" dirty="0">
                <a:latin typeface="Arial" panose="020B0604020202020204" pitchFamily="34" charset="0"/>
                <a:cs typeface="Arial" panose="020B0604020202020204" pitchFamily="34" charset="0"/>
              </a:rPr>
              <a:t> </a:t>
            </a:r>
            <a:r>
              <a:rPr lang="en-US" b="1" dirty="0">
                <a:latin typeface="Arial" panose="020B0604020202020204" pitchFamily="34" charset="0"/>
                <a:cs typeface="Arial" panose="020B0604020202020204" pitchFamily="34" charset="0"/>
              </a:rPr>
              <a:t>Students must demonstrate mastery of prerequisite knowledge before moving forward to learn subsequent information. If a student does not achieve mastery, they are allowed to review the information and then assessed again. This cycle continues until the learner accomplishes mastery, and they may then move on to the next stage.”</a:t>
            </a:r>
          </a:p>
          <a:p>
            <a:endParaRPr lang="en-US" dirty="0"/>
          </a:p>
        </p:txBody>
      </p:sp>
    </p:spTree>
    <p:extLst>
      <p:ext uri="{BB962C8B-B14F-4D97-AF65-F5344CB8AC3E}">
        <p14:creationId xmlns:p14="http://schemas.microsoft.com/office/powerpoint/2010/main" val="439617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97280" y="591403"/>
            <a:ext cx="10058400" cy="775715"/>
          </a:xfrm>
        </p:spPr>
        <p:txBody>
          <a:bodyPr/>
          <a:lstStyle/>
          <a:p>
            <a:r>
              <a:rPr lang="en-US" dirty="0" smtClean="0"/>
              <a:t>General Biology Lab I – Course Objectives</a:t>
            </a:r>
            <a:endParaRPr lang="en-US" dirty="0"/>
          </a:p>
        </p:txBody>
      </p:sp>
      <p:sp>
        <p:nvSpPr>
          <p:cNvPr id="5" name="Content Placeholder 4"/>
          <p:cNvSpPr>
            <a:spLocks noGrp="1"/>
          </p:cNvSpPr>
          <p:nvPr>
            <p:ph idx="1"/>
          </p:nvPr>
        </p:nvSpPr>
        <p:spPr>
          <a:xfrm>
            <a:off x="1097280" y="1869140"/>
            <a:ext cx="10058400" cy="3999953"/>
          </a:xfrm>
        </p:spPr>
        <p:txBody>
          <a:bodyPr>
            <a:noAutofit/>
          </a:bodyPr>
          <a:lstStyle/>
          <a:p>
            <a:pPr marL="514350" lvl="0" indent="-514350">
              <a:buFont typeface="+mj-lt"/>
              <a:buAutoNum type="arabicPeriod"/>
            </a:pPr>
            <a:r>
              <a:rPr lang="en-US" sz="2400" dirty="0" smtClean="0"/>
              <a:t>Use </a:t>
            </a:r>
            <a:r>
              <a:rPr lang="en-US" sz="2400" dirty="0"/>
              <a:t>the scientific process proficiently to answer scientific questions and construct new knowledge, including</a:t>
            </a:r>
          </a:p>
          <a:p>
            <a:pPr lvl="4"/>
            <a:r>
              <a:rPr lang="en-US" sz="2400" dirty="0"/>
              <a:t>Generating of </a:t>
            </a:r>
            <a:r>
              <a:rPr lang="en-US" sz="2400" dirty="0" smtClean="0"/>
              <a:t>hypotheses, </a:t>
            </a:r>
          </a:p>
          <a:p>
            <a:pPr lvl="4"/>
            <a:r>
              <a:rPr lang="en-US" sz="2400" dirty="0" smtClean="0"/>
              <a:t>Designing experiments, </a:t>
            </a:r>
          </a:p>
          <a:p>
            <a:pPr lvl="4"/>
            <a:r>
              <a:rPr lang="en-US" sz="2400" dirty="0" smtClean="0"/>
              <a:t>Recording </a:t>
            </a:r>
            <a:r>
              <a:rPr lang="en-US" sz="2400" dirty="0"/>
              <a:t>and analyzing </a:t>
            </a:r>
            <a:r>
              <a:rPr lang="en-US" sz="2400" dirty="0" smtClean="0"/>
              <a:t>data, </a:t>
            </a:r>
          </a:p>
          <a:p>
            <a:pPr lvl="4"/>
            <a:r>
              <a:rPr lang="en-US" sz="2400" dirty="0" smtClean="0"/>
              <a:t>Testing </a:t>
            </a:r>
            <a:r>
              <a:rPr lang="en-US" sz="2400" dirty="0"/>
              <a:t>significance of </a:t>
            </a:r>
            <a:r>
              <a:rPr lang="en-US" sz="2400" dirty="0" smtClean="0"/>
              <a:t>hypotheses, </a:t>
            </a:r>
          </a:p>
          <a:p>
            <a:pPr lvl="4"/>
            <a:r>
              <a:rPr lang="en-US" sz="2400" dirty="0" smtClean="0"/>
              <a:t>Interpreting </a:t>
            </a:r>
            <a:r>
              <a:rPr lang="en-US" sz="2400" dirty="0"/>
              <a:t>and synthesizing results</a:t>
            </a:r>
          </a:p>
          <a:p>
            <a:pPr marL="0" lvl="0" indent="0">
              <a:buNone/>
            </a:pPr>
            <a:endParaRPr lang="en-US" sz="2400" dirty="0"/>
          </a:p>
        </p:txBody>
      </p:sp>
    </p:spTree>
    <p:extLst>
      <p:ext uri="{BB962C8B-B14F-4D97-AF65-F5344CB8AC3E}">
        <p14:creationId xmlns:p14="http://schemas.microsoft.com/office/powerpoint/2010/main" val="33274905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188" y="0"/>
            <a:ext cx="10515600" cy="670299"/>
          </a:xfrm>
        </p:spPr>
        <p:txBody>
          <a:bodyPr>
            <a:normAutofit/>
          </a:bodyPr>
          <a:lstStyle/>
          <a:p>
            <a:r>
              <a:rPr lang="en-US" sz="3600" u="sng" dirty="0" smtClean="0"/>
              <a:t>Class Demographics</a:t>
            </a:r>
            <a:endParaRPr lang="en-US" sz="3600" u="sng" dirty="0"/>
          </a:p>
        </p:txBody>
      </p:sp>
      <p:sp>
        <p:nvSpPr>
          <p:cNvPr id="3" name="Content Placeholder 2"/>
          <p:cNvSpPr>
            <a:spLocks noGrp="1"/>
          </p:cNvSpPr>
          <p:nvPr>
            <p:ph idx="1"/>
          </p:nvPr>
        </p:nvSpPr>
        <p:spPr>
          <a:xfrm>
            <a:off x="838200" y="670300"/>
            <a:ext cx="10515600" cy="5636372"/>
          </a:xfrm>
        </p:spPr>
        <p:txBody>
          <a:bodyPr/>
          <a:lstStyle/>
          <a:p>
            <a:pPr lvl="1"/>
            <a:r>
              <a:rPr lang="en-US" sz="3200" dirty="0" smtClean="0"/>
              <a:t>Enrolls 600 students</a:t>
            </a:r>
          </a:p>
          <a:p>
            <a:pPr lvl="1"/>
            <a:r>
              <a:rPr lang="en-US" sz="3200" dirty="0" smtClean="0"/>
              <a:t>9 Teaching Assistants who each teach 3 lab sections</a:t>
            </a:r>
          </a:p>
          <a:p>
            <a:pPr marL="0" indent="0">
              <a:buNone/>
            </a:pPr>
            <a:endParaRPr lang="en-US" dirty="0" smtClean="0"/>
          </a:p>
          <a:p>
            <a:pPr lvl="1"/>
            <a:endParaRPr lang="en-US" dirty="0"/>
          </a:p>
          <a:p>
            <a:pPr marL="457200" lvl="1" indent="0">
              <a:buNone/>
            </a:pPr>
            <a:endParaRPr lang="en-US" dirty="0"/>
          </a:p>
        </p:txBody>
      </p:sp>
      <p:graphicFrame>
        <p:nvGraphicFramePr>
          <p:cNvPr id="6" name="Chart 5"/>
          <p:cNvGraphicFramePr>
            <a:graphicFrameLocks/>
          </p:cNvGraphicFramePr>
          <p:nvPr>
            <p:extLst>
              <p:ext uri="{D42A27DB-BD31-4B8C-83A1-F6EECF244321}">
                <p14:modId xmlns:p14="http://schemas.microsoft.com/office/powerpoint/2010/main" val="3451665241"/>
              </p:ext>
            </p:extLst>
          </p:nvPr>
        </p:nvGraphicFramePr>
        <p:xfrm>
          <a:off x="403411" y="2339788"/>
          <a:ext cx="11672047" cy="396688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739759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9788" y="365125"/>
            <a:ext cx="10515600" cy="468593"/>
          </a:xfrm>
        </p:spPr>
        <p:txBody>
          <a:bodyPr>
            <a:normAutofit fontScale="90000"/>
          </a:bodyPr>
          <a:lstStyle/>
          <a:p>
            <a:r>
              <a:rPr lang="en-US" dirty="0" smtClean="0"/>
              <a:t>Inquiry </a:t>
            </a:r>
            <a:r>
              <a:rPr lang="en-US" dirty="0" smtClean="0"/>
              <a:t>Labs - 2015</a:t>
            </a:r>
            <a:endParaRPr lang="en-US" dirty="0"/>
          </a:p>
        </p:txBody>
      </p:sp>
      <p:sp>
        <p:nvSpPr>
          <p:cNvPr id="6" name="Content Placeholder 5"/>
          <p:cNvSpPr>
            <a:spLocks noGrp="1"/>
          </p:cNvSpPr>
          <p:nvPr>
            <p:ph sz="half" idx="2"/>
          </p:nvPr>
        </p:nvSpPr>
        <p:spPr>
          <a:xfrm>
            <a:off x="839788" y="1842246"/>
            <a:ext cx="11114647" cy="4347417"/>
          </a:xfrm>
        </p:spPr>
        <p:txBody>
          <a:bodyPr>
            <a:normAutofit/>
          </a:bodyPr>
          <a:lstStyle/>
          <a:p>
            <a:r>
              <a:rPr lang="en-US" sz="2800" dirty="0" smtClean="0"/>
              <a:t>Completed 3 inquiry labs in groups of 4 </a:t>
            </a:r>
          </a:p>
          <a:p>
            <a:r>
              <a:rPr lang="en-US" sz="2800" dirty="0" smtClean="0"/>
              <a:t>Each lab lasted approximately 4 weeks</a:t>
            </a:r>
          </a:p>
          <a:p>
            <a:pPr lvl="3"/>
            <a:r>
              <a:rPr lang="en-US" sz="2400" dirty="0" smtClean="0"/>
              <a:t>Kirby Bauer Experiment, Photosynthesis Experiment, PTC Genetics Experiment</a:t>
            </a:r>
          </a:p>
          <a:p>
            <a:endParaRPr lang="en-US" dirty="0" smtClean="0"/>
          </a:p>
          <a:p>
            <a:endParaRPr lang="en-US" dirty="0"/>
          </a:p>
        </p:txBody>
      </p:sp>
      <p:pic>
        <p:nvPicPr>
          <p:cNvPr id="7" name="image30.png"/>
          <p:cNvPicPr/>
          <p:nvPr/>
        </p:nvPicPr>
        <p:blipFill>
          <a:blip r:embed="rId2" cstate="print"/>
          <a:stretch>
            <a:fillRect/>
          </a:stretch>
        </p:blipFill>
        <p:spPr>
          <a:xfrm>
            <a:off x="4147765" y="3294529"/>
            <a:ext cx="3899646" cy="2895134"/>
          </a:xfrm>
          <a:prstGeom prst="rect">
            <a:avLst/>
          </a:prstGeom>
        </p:spPr>
      </p:pic>
    </p:spTree>
    <p:extLst>
      <p:ext uri="{BB962C8B-B14F-4D97-AF65-F5344CB8AC3E}">
        <p14:creationId xmlns:p14="http://schemas.microsoft.com/office/powerpoint/2010/main" val="7923556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Inquiry </a:t>
            </a:r>
            <a:r>
              <a:rPr lang="en-US" dirty="0" smtClean="0"/>
              <a:t>Labs - 2015</a:t>
            </a:r>
            <a:endParaRPr lang="en-US" dirty="0"/>
          </a:p>
        </p:txBody>
      </p:sp>
      <p:sp>
        <p:nvSpPr>
          <p:cNvPr id="8" name="Content Placeholder 7"/>
          <p:cNvSpPr>
            <a:spLocks noGrp="1"/>
          </p:cNvSpPr>
          <p:nvPr>
            <p:ph idx="1"/>
          </p:nvPr>
        </p:nvSpPr>
        <p:spPr/>
        <p:txBody>
          <a:bodyPr>
            <a:normAutofit/>
          </a:bodyPr>
          <a:lstStyle/>
          <a:p>
            <a:r>
              <a:rPr lang="en-US" sz="2400" dirty="0"/>
              <a:t>Students were assigned roles:  Data recorder, Lab Supervisor, Lab Technicians</a:t>
            </a:r>
          </a:p>
          <a:p>
            <a:r>
              <a:rPr lang="en-US" sz="2400" dirty="0"/>
              <a:t>Inquiry Lab </a:t>
            </a:r>
            <a:r>
              <a:rPr lang="en-US" sz="2400" dirty="0" smtClean="0"/>
              <a:t>Design</a:t>
            </a:r>
          </a:p>
          <a:p>
            <a:pPr lvl="1"/>
            <a:r>
              <a:rPr lang="en-US" sz="2400" dirty="0" smtClean="0"/>
              <a:t>Pretest</a:t>
            </a:r>
          </a:p>
          <a:p>
            <a:pPr lvl="3"/>
            <a:r>
              <a:rPr lang="en-US" sz="2400" dirty="0" smtClean="0"/>
              <a:t>Week </a:t>
            </a:r>
            <a:r>
              <a:rPr lang="en-US" sz="2400" dirty="0"/>
              <a:t>1 – Design experiment </a:t>
            </a:r>
          </a:p>
          <a:p>
            <a:pPr lvl="3"/>
            <a:r>
              <a:rPr lang="en-US" sz="2400" dirty="0"/>
              <a:t>Week 2 and 3 – Perform Experiment</a:t>
            </a:r>
          </a:p>
          <a:p>
            <a:pPr lvl="3"/>
            <a:r>
              <a:rPr lang="en-US" sz="2400" dirty="0"/>
              <a:t>Week 4  - Analyze </a:t>
            </a:r>
            <a:r>
              <a:rPr lang="en-US" sz="2400" dirty="0" smtClean="0"/>
              <a:t>Data and Interpret Results</a:t>
            </a:r>
          </a:p>
          <a:p>
            <a:pPr lvl="1"/>
            <a:r>
              <a:rPr lang="en-US" sz="2400" dirty="0" smtClean="0"/>
              <a:t>Complete post-investigation exam, </a:t>
            </a:r>
            <a:endParaRPr lang="en-US" sz="2400" dirty="0"/>
          </a:p>
          <a:p>
            <a:r>
              <a:rPr lang="en-US" sz="2400" dirty="0"/>
              <a:t>Each student would write an individual analysis of results</a:t>
            </a:r>
          </a:p>
        </p:txBody>
      </p:sp>
    </p:spTree>
    <p:extLst>
      <p:ext uri="{BB962C8B-B14F-4D97-AF65-F5344CB8AC3E}">
        <p14:creationId xmlns:p14="http://schemas.microsoft.com/office/powerpoint/2010/main" val="3127498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Mastery Learning</a:t>
            </a:r>
            <a:endParaRPr lang="en-US" dirty="0"/>
          </a:p>
        </p:txBody>
      </p:sp>
      <p:sp>
        <p:nvSpPr>
          <p:cNvPr id="5" name="Content Placeholder 4"/>
          <p:cNvSpPr>
            <a:spLocks noGrp="1"/>
          </p:cNvSpPr>
          <p:nvPr>
            <p:ph idx="1"/>
          </p:nvPr>
        </p:nvSpPr>
        <p:spPr/>
        <p:txBody>
          <a:bodyPr>
            <a:normAutofit/>
          </a:bodyPr>
          <a:lstStyle/>
          <a:p>
            <a:pPr marL="0" indent="0">
              <a:buNone/>
            </a:pPr>
            <a:endParaRPr lang="en-US" b="1" dirty="0" smtClean="0">
              <a:solidFill>
                <a:srgbClr val="006600"/>
              </a:solidFill>
              <a:latin typeface="Arial" panose="020B0604020202020204" pitchFamily="34" charset="0"/>
              <a:cs typeface="Arial" panose="020B0604020202020204" pitchFamily="34" charset="0"/>
            </a:endParaRPr>
          </a:p>
          <a:p>
            <a:pPr marL="0" indent="0">
              <a:buNone/>
            </a:pPr>
            <a:r>
              <a:rPr lang="en-US" b="1" dirty="0" smtClean="0">
                <a:solidFill>
                  <a:srgbClr val="006600"/>
                </a:solidFill>
                <a:latin typeface="Arial" panose="020B0604020202020204" pitchFamily="34" charset="0"/>
                <a:cs typeface="Arial" panose="020B0604020202020204" pitchFamily="34" charset="0"/>
              </a:rPr>
              <a:t>“. </a:t>
            </a:r>
            <a:r>
              <a:rPr lang="en-US" b="1" dirty="0">
                <a:solidFill>
                  <a:srgbClr val="006600"/>
                </a:solidFill>
                <a:latin typeface="Arial" panose="020B0604020202020204" pitchFamily="34" charset="0"/>
                <a:cs typeface="Arial" panose="020B0604020202020204" pitchFamily="34" charset="0"/>
              </a:rPr>
              <a:t>. . Aptitude is the amount of time required by the learner to attain mastery of a learning task”</a:t>
            </a:r>
          </a:p>
          <a:p>
            <a:pPr marL="0" indent="0">
              <a:buNone/>
            </a:pPr>
            <a:r>
              <a:rPr lang="en-US" b="1" dirty="0">
                <a:solidFill>
                  <a:srgbClr val="006600"/>
                </a:solidFill>
              </a:rPr>
              <a:t>	</a:t>
            </a:r>
            <a:r>
              <a:rPr lang="en-US" b="1" dirty="0" smtClean="0">
                <a:solidFill>
                  <a:srgbClr val="006600"/>
                </a:solidFill>
              </a:rPr>
              <a:t>						Bloom (1968)</a:t>
            </a:r>
            <a:endParaRPr lang="en-US" b="1" dirty="0">
              <a:solidFill>
                <a:srgbClr val="006600"/>
              </a:solidFill>
            </a:endParaRPr>
          </a:p>
          <a:p>
            <a:pPr marL="0" indent="0">
              <a:buNone/>
            </a:pPr>
            <a:endParaRPr lang="en-US" b="1" dirty="0" smtClean="0">
              <a:solidFill>
                <a:srgbClr val="006600"/>
              </a:solidFill>
            </a:endParaRPr>
          </a:p>
          <a:p>
            <a:pPr marL="0" indent="0">
              <a:buNone/>
            </a:pPr>
            <a:r>
              <a:rPr lang="en-US" b="1" dirty="0" smtClean="0">
                <a:solidFill>
                  <a:srgbClr val="006600"/>
                </a:solidFill>
              </a:rPr>
              <a:t>“</a:t>
            </a:r>
            <a:r>
              <a:rPr lang="en-US" b="1" dirty="0">
                <a:solidFill>
                  <a:srgbClr val="006600"/>
                </a:solidFill>
              </a:rPr>
              <a:t>If students are normally distributed with respect to aptitude for some subject and all students receive the same instruction . . . , the end result will be a normal distribution on an appropriate measure of achievement”</a:t>
            </a:r>
          </a:p>
          <a:p>
            <a:pPr marL="0" indent="0">
              <a:buNone/>
            </a:pPr>
            <a:r>
              <a:rPr lang="en-US" b="1" dirty="0" smtClean="0">
                <a:solidFill>
                  <a:srgbClr val="006600"/>
                </a:solidFill>
                <a:latin typeface="Arial" panose="020B0604020202020204" pitchFamily="34" charset="0"/>
                <a:cs typeface="Arial" panose="020B0604020202020204" pitchFamily="34" charset="0"/>
              </a:rPr>
              <a:t>							</a:t>
            </a:r>
            <a:r>
              <a:rPr lang="en-US" b="1" dirty="0">
                <a:solidFill>
                  <a:srgbClr val="006600"/>
                </a:solidFill>
              </a:rPr>
              <a:t>Bloom (1968)</a:t>
            </a:r>
          </a:p>
          <a:p>
            <a:pPr marL="0" indent="0">
              <a:buNone/>
            </a:pPr>
            <a:endParaRPr lang="en-US" b="1" dirty="0">
              <a:solidFill>
                <a:srgbClr val="006600"/>
              </a:solidFill>
              <a:latin typeface="Arial" panose="020B060402020202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12960727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Factors influencing movement to new lab format</a:t>
            </a:r>
            <a:endParaRPr lang="en-US" sz="3600" dirty="0"/>
          </a:p>
        </p:txBody>
      </p:sp>
      <p:sp>
        <p:nvSpPr>
          <p:cNvPr id="3" name="Content Placeholder 2"/>
          <p:cNvSpPr>
            <a:spLocks noGrp="1"/>
          </p:cNvSpPr>
          <p:nvPr>
            <p:ph idx="1"/>
          </p:nvPr>
        </p:nvSpPr>
        <p:spPr>
          <a:xfrm>
            <a:off x="989703" y="2124635"/>
            <a:ext cx="10058400" cy="4235823"/>
          </a:xfrm>
        </p:spPr>
        <p:txBody>
          <a:bodyPr>
            <a:normAutofit lnSpcReduction="10000"/>
          </a:bodyPr>
          <a:lstStyle/>
          <a:p>
            <a:pPr marL="0" indent="0">
              <a:buNone/>
            </a:pPr>
            <a:r>
              <a:rPr lang="en-US" sz="2400" dirty="0" smtClean="0"/>
              <a:t>Upper division faculty wanted students to know how to use a spreadsheet, how to visualize data and how perform basic statistical tests</a:t>
            </a:r>
          </a:p>
          <a:p>
            <a:pPr marL="0" indent="0">
              <a:buNone/>
            </a:pPr>
            <a:endParaRPr lang="en-US" sz="2400" dirty="0" smtClean="0"/>
          </a:p>
          <a:p>
            <a:pPr marL="0" indent="0">
              <a:buNone/>
            </a:pPr>
            <a:r>
              <a:rPr lang="en-US" sz="2400" dirty="0" smtClean="0"/>
              <a:t>Different students need different amounts of time to learn and practice lab skills.</a:t>
            </a:r>
          </a:p>
          <a:p>
            <a:pPr marL="0" indent="0">
              <a:buNone/>
            </a:pPr>
            <a:endParaRPr lang="en-US" sz="2400" dirty="0"/>
          </a:p>
          <a:p>
            <a:pPr marL="0" indent="0">
              <a:buNone/>
            </a:pPr>
            <a:r>
              <a:rPr lang="en-US" sz="2400" dirty="0"/>
              <a:t>Students “understanding” the process of science, but not about to “do” the process of science</a:t>
            </a:r>
            <a:r>
              <a:rPr lang="en-US" sz="2400" dirty="0" smtClean="0"/>
              <a:t>.  Hard to perform a skill in front of others when you feel that you can not perform it well. </a:t>
            </a:r>
          </a:p>
          <a:p>
            <a:pPr marL="0" indent="0">
              <a:buNone/>
            </a:pPr>
            <a:endParaRPr lang="en-US" sz="2400" dirty="0"/>
          </a:p>
          <a:p>
            <a:pPr marL="0" indent="0">
              <a:buNone/>
            </a:pPr>
            <a:r>
              <a:rPr lang="en-US" sz="2400" dirty="0" smtClean="0"/>
              <a:t>Some students lack motivation because they resent having to take the class</a:t>
            </a:r>
            <a:endParaRPr lang="en-US" sz="2400" dirty="0"/>
          </a:p>
          <a:p>
            <a:pPr marL="0" indent="0">
              <a:buNone/>
            </a:pPr>
            <a:endParaRPr lang="en-US" sz="2400" dirty="0" smtClean="0"/>
          </a:p>
        </p:txBody>
      </p:sp>
    </p:spTree>
    <p:extLst>
      <p:ext uri="{BB962C8B-B14F-4D97-AF65-F5344CB8AC3E}">
        <p14:creationId xmlns:p14="http://schemas.microsoft.com/office/powerpoint/2010/main" val="9291964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2987909553"/>
              </p:ext>
            </p:extLst>
          </p:nvPr>
        </p:nvGraphicFramePr>
        <p:xfrm>
          <a:off x="694765" y="162260"/>
          <a:ext cx="2447365" cy="5836024"/>
        </p:xfrm>
        <a:graphic>
          <a:graphicData uri="http://schemas.openxmlformats.org/drawingml/2006/table">
            <a:tbl>
              <a:tblPr firstRow="1" bandRow="1">
                <a:tableStyleId>{5C22544A-7EE6-4342-B048-85BDC9FD1C3A}</a:tableStyleId>
              </a:tblPr>
              <a:tblGrid>
                <a:gridCol w="2447365"/>
              </a:tblGrid>
              <a:tr h="1054974">
                <a:tc>
                  <a:txBody>
                    <a:bodyPr/>
                    <a:lstStyle/>
                    <a:p>
                      <a:pPr algn="ctr"/>
                      <a:r>
                        <a:rPr lang="en-US" sz="2800" dirty="0" smtClean="0">
                          <a:solidFill>
                            <a:srgbClr val="FFFF00"/>
                          </a:solidFill>
                          <a:latin typeface="Arial" panose="020B0604020202020204" pitchFamily="34" charset="0"/>
                          <a:cs typeface="Arial" panose="020B0604020202020204" pitchFamily="34" charset="0"/>
                        </a:rPr>
                        <a:t>Week</a:t>
                      </a:r>
                    </a:p>
                    <a:p>
                      <a:pPr algn="ctr"/>
                      <a:r>
                        <a:rPr lang="en-US" sz="2800" dirty="0" smtClean="0">
                          <a:solidFill>
                            <a:srgbClr val="FFFF00"/>
                          </a:solidFill>
                          <a:latin typeface="Arial" panose="020B0604020202020204" pitchFamily="34" charset="0"/>
                          <a:cs typeface="Arial" panose="020B0604020202020204" pitchFamily="34" charset="0"/>
                        </a:rPr>
                        <a:t> 1 and 2</a:t>
                      </a:r>
                      <a:endParaRPr lang="en-US" sz="2800" dirty="0">
                        <a:solidFill>
                          <a:srgbClr val="FFFF00"/>
                        </a:solidFill>
                        <a:latin typeface="Arial" panose="020B0604020202020204" pitchFamily="34" charset="0"/>
                        <a:cs typeface="Arial" panose="020B0604020202020204" pitchFamily="34" charset="0"/>
                      </a:endParaRPr>
                    </a:p>
                  </a:txBody>
                  <a:tcPr>
                    <a:solidFill>
                      <a:srgbClr val="008000"/>
                    </a:solidFill>
                  </a:tcPr>
                </a:tc>
              </a:tr>
              <a:tr h="4781050">
                <a:tc>
                  <a:txBody>
                    <a:bodyPr/>
                    <a:lstStyle/>
                    <a:p>
                      <a:pPr algn="ctr"/>
                      <a:endParaRPr lang="en-US" sz="2800" b="1" dirty="0" smtClean="0">
                        <a:solidFill>
                          <a:srgbClr val="FFFF00"/>
                        </a:solidFill>
                        <a:latin typeface="Arial" panose="020B0604020202020204" pitchFamily="34" charset="0"/>
                        <a:cs typeface="Arial" panose="020B0604020202020204" pitchFamily="34" charset="0"/>
                      </a:endParaRPr>
                    </a:p>
                    <a:p>
                      <a:pPr algn="ctr"/>
                      <a:endParaRPr lang="en-US" sz="2800" b="1" dirty="0" smtClean="0">
                        <a:solidFill>
                          <a:srgbClr val="FFFF00"/>
                        </a:solidFill>
                        <a:latin typeface="Arial" panose="020B0604020202020204" pitchFamily="34" charset="0"/>
                        <a:cs typeface="Arial" panose="020B0604020202020204" pitchFamily="34" charset="0"/>
                      </a:endParaRPr>
                    </a:p>
                    <a:p>
                      <a:pPr algn="ctr"/>
                      <a:r>
                        <a:rPr lang="en-US" sz="2800" b="1" dirty="0" smtClean="0">
                          <a:solidFill>
                            <a:srgbClr val="FFFF00"/>
                          </a:solidFill>
                          <a:latin typeface="Arial" panose="020B0604020202020204" pitchFamily="34" charset="0"/>
                          <a:cs typeface="Arial" panose="020B0604020202020204" pitchFamily="34" charset="0"/>
                        </a:rPr>
                        <a:t>Weeks</a:t>
                      </a:r>
                    </a:p>
                    <a:p>
                      <a:pPr algn="ctr"/>
                      <a:r>
                        <a:rPr lang="en-US" sz="2800" b="1" dirty="0" smtClean="0">
                          <a:solidFill>
                            <a:srgbClr val="FFFF00"/>
                          </a:solidFill>
                          <a:latin typeface="Arial" panose="020B0604020202020204" pitchFamily="34" charset="0"/>
                          <a:cs typeface="Arial" panose="020B0604020202020204" pitchFamily="34" charset="0"/>
                        </a:rPr>
                        <a:t> 3 - 14</a:t>
                      </a:r>
                    </a:p>
                    <a:p>
                      <a:pPr algn="ctr"/>
                      <a:endParaRPr lang="en-US" sz="2800" b="1" dirty="0" smtClean="0">
                        <a:solidFill>
                          <a:srgbClr val="FFFF00"/>
                        </a:solidFill>
                        <a:latin typeface="Arial" panose="020B0604020202020204" pitchFamily="34" charset="0"/>
                        <a:cs typeface="Arial" panose="020B0604020202020204" pitchFamily="34" charset="0"/>
                      </a:endParaRPr>
                    </a:p>
                    <a:p>
                      <a:pPr algn="ctr"/>
                      <a:r>
                        <a:rPr lang="en-US" sz="2800" b="1" dirty="0" smtClean="0">
                          <a:solidFill>
                            <a:srgbClr val="FFFF00"/>
                          </a:solidFill>
                          <a:latin typeface="Arial" panose="020B0604020202020204" pitchFamily="34" charset="0"/>
                          <a:cs typeface="Arial" panose="020B0604020202020204" pitchFamily="34" charset="0"/>
                        </a:rPr>
                        <a:t>Mastery learning and completion of 3 inquiry labs</a:t>
                      </a:r>
                      <a:endParaRPr lang="en-US" sz="2800" b="1" dirty="0">
                        <a:solidFill>
                          <a:srgbClr val="FFFF00"/>
                        </a:solidFill>
                        <a:latin typeface="Arial" panose="020B0604020202020204" pitchFamily="34" charset="0"/>
                        <a:cs typeface="Arial" panose="020B0604020202020204" pitchFamily="34" charset="0"/>
                      </a:endParaRPr>
                    </a:p>
                  </a:txBody>
                  <a:tcPr>
                    <a:solidFill>
                      <a:srgbClr val="008000"/>
                    </a:solidFill>
                  </a:tcPr>
                </a:tc>
              </a:tr>
            </a:tbl>
          </a:graphicData>
        </a:graphic>
      </p:graphicFrame>
      <p:sp>
        <p:nvSpPr>
          <p:cNvPr id="7" name="Oval 6"/>
          <p:cNvSpPr/>
          <p:nvPr/>
        </p:nvSpPr>
        <p:spPr>
          <a:xfrm>
            <a:off x="3446928" y="0"/>
            <a:ext cx="2958354" cy="1707777"/>
          </a:xfrm>
          <a:prstGeom prst="ellipse">
            <a:avLst/>
          </a:prstGeom>
          <a:solidFill>
            <a:srgbClr val="DDDDDD"/>
          </a:solid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05410" tIns="52705" rIns="105410" bIns="52705" numCol="1" spcCol="0" rtlCol="0" fromWordArt="0" anchor="ctr" anchorCtr="0" forceAA="0" compatLnSpc="1">
            <a:prstTxWarp prst="textNoShape">
              <a:avLst/>
            </a:prstTxWarp>
            <a:noAutofit/>
          </a:bodyPr>
          <a:lstStyle/>
          <a:p>
            <a:pPr algn="ctr"/>
            <a:r>
              <a:rPr lang="en-US" sz="2400" b="1" dirty="0" smtClean="0">
                <a:solidFill>
                  <a:schemeClr val="tx1"/>
                </a:solidFill>
                <a:latin typeface="Arial" panose="020B0604020202020204" pitchFamily="34" charset="0"/>
                <a:cs typeface="Arial" panose="020B0604020202020204" pitchFamily="34" charset="0"/>
              </a:rPr>
              <a:t>Mandatory attendance </a:t>
            </a:r>
            <a:r>
              <a:rPr lang="en-US" sz="2400" b="1" dirty="0">
                <a:solidFill>
                  <a:schemeClr val="tx1"/>
                </a:solidFill>
                <a:latin typeface="Arial" panose="020B0604020202020204" pitchFamily="34" charset="0"/>
                <a:cs typeface="Arial" panose="020B0604020202020204" pitchFamily="34" charset="0"/>
              </a:rPr>
              <a:t>in assigned lab </a:t>
            </a:r>
            <a:r>
              <a:rPr lang="en-US" sz="2400" b="1" dirty="0" smtClean="0">
                <a:solidFill>
                  <a:schemeClr val="tx1"/>
                </a:solidFill>
                <a:latin typeface="Arial" panose="020B0604020202020204" pitchFamily="34" charset="0"/>
                <a:cs typeface="Arial" panose="020B0604020202020204" pitchFamily="34" charset="0"/>
              </a:rPr>
              <a:t>section</a:t>
            </a:r>
            <a:endParaRPr lang="en-US" sz="2400" b="1" dirty="0">
              <a:solidFill>
                <a:schemeClr val="tx1"/>
              </a:solidFill>
              <a:latin typeface="Arial" panose="020B0604020202020204" pitchFamily="34" charset="0"/>
              <a:cs typeface="Arial" panose="020B0604020202020204" pitchFamily="34" charset="0"/>
            </a:endParaRPr>
          </a:p>
        </p:txBody>
      </p:sp>
      <p:sp>
        <p:nvSpPr>
          <p:cNvPr id="10" name="Oval 9"/>
          <p:cNvSpPr/>
          <p:nvPr/>
        </p:nvSpPr>
        <p:spPr>
          <a:xfrm>
            <a:off x="3623980" y="1707777"/>
            <a:ext cx="6172199" cy="4451872"/>
          </a:xfrm>
          <a:prstGeom prst="ellipse">
            <a:avLst/>
          </a:prstGeom>
          <a:solidFill>
            <a:srgbClr val="DDDDDD"/>
          </a:solid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105410" tIns="52705" rIns="105410" bIns="52705" numCol="1" spcCol="0" rtlCol="0" fromWordArt="0" anchor="ctr" anchorCtr="0" forceAA="0" compatLnSpc="1">
            <a:prstTxWarp prst="textNoShape">
              <a:avLst/>
            </a:prstTxWarp>
            <a:noAutofit/>
          </a:bodyPr>
          <a:lstStyle/>
          <a:p>
            <a:pPr marL="0" marR="0" algn="ctr" fontAlgn="base">
              <a:spcBef>
                <a:spcPts val="0"/>
              </a:spcBef>
              <a:spcAft>
                <a:spcPts val="0"/>
              </a:spcAft>
            </a:pPr>
            <a:r>
              <a:rPr lang="en-US" sz="2800" b="1" kern="1200" dirty="0">
                <a:solidFill>
                  <a:srgbClr val="000000"/>
                </a:solidFill>
                <a:effectLst/>
                <a:latin typeface="Arial" panose="020B0604020202020204" pitchFamily="34" charset="0"/>
                <a:ea typeface="Times New Roman" panose="02020603050405020304" pitchFamily="18" charset="0"/>
              </a:rPr>
              <a:t>Open Lab </a:t>
            </a:r>
            <a:endParaRPr lang="en-US" sz="2800" dirty="0">
              <a:effectLst/>
              <a:latin typeface="Times New Roman" panose="02020603050405020304" pitchFamily="18" charset="0"/>
              <a:ea typeface="Times New Roman" panose="02020603050405020304" pitchFamily="18" charset="0"/>
            </a:endParaRPr>
          </a:p>
          <a:p>
            <a:pPr marR="0" algn="ctr" fontAlgn="base">
              <a:spcBef>
                <a:spcPts val="0"/>
              </a:spcBef>
              <a:spcAft>
                <a:spcPts val="0"/>
              </a:spcAft>
            </a:pPr>
            <a:r>
              <a:rPr lang="en-US" sz="2400" b="1" kern="1200" dirty="0">
                <a:solidFill>
                  <a:srgbClr val="000000"/>
                </a:solidFill>
                <a:effectLst/>
                <a:latin typeface="Arial" panose="020B0604020202020204" pitchFamily="34" charset="0"/>
                <a:ea typeface="Times New Roman" panose="02020603050405020304" pitchFamily="18" charset="0"/>
              </a:rPr>
              <a:t>Two 24-person lab rooms are open 28 hours per week.  Each room staffed by 1 Graduate Teaching </a:t>
            </a:r>
            <a:r>
              <a:rPr lang="en-US" sz="2400" b="1" kern="1200" dirty="0" smtClean="0">
                <a:solidFill>
                  <a:srgbClr val="000000"/>
                </a:solidFill>
                <a:effectLst/>
                <a:latin typeface="Arial" panose="020B0604020202020204" pitchFamily="34" charset="0"/>
                <a:ea typeface="Times New Roman" panose="02020603050405020304" pitchFamily="18" charset="0"/>
              </a:rPr>
              <a:t>Assistant.</a:t>
            </a:r>
            <a:endParaRPr lang="en-US" sz="2400" dirty="0">
              <a:effectLst/>
              <a:latin typeface="Times New Roman" panose="02020603050405020304" pitchFamily="18" charset="0"/>
              <a:ea typeface="Times New Roman" panose="02020603050405020304" pitchFamily="18" charset="0"/>
            </a:endParaRPr>
          </a:p>
          <a:p>
            <a:pPr marR="0" algn="ctr" fontAlgn="base">
              <a:spcBef>
                <a:spcPts val="0"/>
              </a:spcBef>
              <a:spcAft>
                <a:spcPts val="0"/>
              </a:spcAft>
            </a:pPr>
            <a:r>
              <a:rPr lang="en-US" sz="2400" b="1" kern="1200" dirty="0">
                <a:solidFill>
                  <a:srgbClr val="000000"/>
                </a:solidFill>
                <a:effectLst/>
                <a:latin typeface="Arial" panose="020B0604020202020204" pitchFamily="34" charset="0"/>
                <a:ea typeface="Times New Roman" panose="02020603050405020304" pitchFamily="18" charset="0"/>
              </a:rPr>
              <a:t>Students can come to lab at any time and spend as little or as much time in lab as they want.</a:t>
            </a:r>
            <a:endParaRPr lang="en-US"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2061725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600" dirty="0" smtClean="0"/>
              <a:t>Students must complete “job” training  before being allowed to start working for NDSU Biological Consulting</a:t>
            </a:r>
            <a:endParaRPr lang="en-US" sz="3600" dirty="0"/>
          </a:p>
        </p:txBody>
      </p:sp>
      <p:sp>
        <p:nvSpPr>
          <p:cNvPr id="4" name="Content Placeholder 3"/>
          <p:cNvSpPr>
            <a:spLocks noGrp="1"/>
          </p:cNvSpPr>
          <p:nvPr>
            <p:ph idx="1"/>
          </p:nvPr>
        </p:nvSpPr>
        <p:spPr/>
        <p:txBody>
          <a:bodyPr>
            <a:normAutofit/>
          </a:bodyPr>
          <a:lstStyle/>
          <a:p>
            <a:pPr lvl="0"/>
            <a:r>
              <a:rPr lang="en-US" sz="2400" b="1" dirty="0" smtClean="0"/>
              <a:t>Students must complete:</a:t>
            </a:r>
          </a:p>
          <a:p>
            <a:pPr lvl="0"/>
            <a:r>
              <a:rPr lang="en-US" sz="2400" b="1" dirty="0" smtClean="0"/>
              <a:t>4 </a:t>
            </a:r>
            <a:r>
              <a:rPr lang="en-US" sz="2400" b="1" dirty="0"/>
              <a:t>HHMI </a:t>
            </a:r>
            <a:r>
              <a:rPr lang="en-US" sz="2400" b="1" dirty="0" err="1"/>
              <a:t>Biointeractive</a:t>
            </a:r>
            <a:r>
              <a:rPr lang="en-US" sz="2400" b="1" dirty="0"/>
              <a:t> Google Sheets Tutorials with &gt; 90% accuracy</a:t>
            </a:r>
            <a:endParaRPr lang="en-US" sz="2400" dirty="0"/>
          </a:p>
          <a:p>
            <a:pPr lvl="0"/>
            <a:r>
              <a:rPr lang="en-US" sz="2400" b="1" dirty="0" smtClean="0"/>
              <a:t>Google </a:t>
            </a:r>
            <a:r>
              <a:rPr lang="en-US" sz="2400" b="1" dirty="0"/>
              <a:t>Sheets and Hypothesis Testing Skills Exam with &gt; 90 % accuracy</a:t>
            </a:r>
            <a:endParaRPr lang="en-US" sz="2400" dirty="0"/>
          </a:p>
          <a:p>
            <a:pPr lvl="0"/>
            <a:r>
              <a:rPr lang="en-US" sz="2400" b="1" dirty="0" err="1" smtClean="0"/>
              <a:t>SimBio</a:t>
            </a:r>
            <a:r>
              <a:rPr lang="en-US" sz="2400" b="1" dirty="0" smtClean="0"/>
              <a:t> </a:t>
            </a:r>
            <a:r>
              <a:rPr lang="en-US" sz="2400" b="1" dirty="0"/>
              <a:t>Experimental Design module with &gt; 80% accuracy</a:t>
            </a:r>
            <a:endParaRPr lang="en-US" sz="2400" dirty="0"/>
          </a:p>
          <a:p>
            <a:pPr lvl="0"/>
            <a:r>
              <a:rPr lang="en-US" sz="2400" b="1" dirty="0" smtClean="0"/>
              <a:t>Pipetting </a:t>
            </a:r>
            <a:r>
              <a:rPr lang="en-US" sz="2400" b="1" dirty="0"/>
              <a:t>skills test with 100% accuracy</a:t>
            </a:r>
            <a:endParaRPr lang="en-US" sz="2400" dirty="0"/>
          </a:p>
          <a:p>
            <a:r>
              <a:rPr lang="en-US" sz="2400" b="1" dirty="0">
                <a:latin typeface="Arial" panose="020B0604020202020204" pitchFamily="34" charset="0"/>
                <a:cs typeface="Arial" panose="020B0604020202020204" pitchFamily="34" charset="0"/>
              </a:rPr>
              <a:t>Students receive continued instruction and repeat each assessment until achieving mastery.</a:t>
            </a:r>
          </a:p>
          <a:p>
            <a:endParaRPr lang="en-US" sz="2400" dirty="0"/>
          </a:p>
        </p:txBody>
      </p:sp>
    </p:spTree>
    <p:extLst>
      <p:ext uri="{BB962C8B-B14F-4D97-AF65-F5344CB8AC3E}">
        <p14:creationId xmlns:p14="http://schemas.microsoft.com/office/powerpoint/2010/main" val="1158940052"/>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6490</TotalTime>
  <Words>769</Words>
  <Application>Microsoft Office PowerPoint</Application>
  <PresentationFormat>Widescreen</PresentationFormat>
  <Paragraphs>95</Paragraphs>
  <Slides>19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Calibri Light</vt:lpstr>
      <vt:lpstr>Times New Roman</vt:lpstr>
      <vt:lpstr>Retrospect</vt:lpstr>
      <vt:lpstr>Combining Mastery Learning and Open Biology Labs to Improve Science Process Skills</vt:lpstr>
      <vt:lpstr>General Biology Lab I – Course Objectives</vt:lpstr>
      <vt:lpstr>Class Demographics</vt:lpstr>
      <vt:lpstr>Inquiry Labs - 2015</vt:lpstr>
      <vt:lpstr>Inquiry Labs - 2015</vt:lpstr>
      <vt:lpstr>Mastery Learning</vt:lpstr>
      <vt:lpstr>Factors influencing movement to new lab format</vt:lpstr>
      <vt:lpstr>PowerPoint Presentation</vt:lpstr>
      <vt:lpstr>Students must complete “job” training  before being allowed to start working for NDSU Biological Consulting</vt:lpstr>
      <vt:lpstr>PowerPoint Presentation</vt:lpstr>
      <vt:lpstr>PowerPoint Presentation</vt:lpstr>
      <vt:lpstr>Students complete 3 consulting jobs</vt:lpstr>
      <vt:lpstr>PowerPoint Presentation</vt:lpstr>
      <vt:lpstr>For each experiment, a student must  </vt:lpstr>
      <vt:lpstr>PowerPoint Presentation</vt:lpstr>
      <vt:lpstr>PowerPoint Presentation</vt:lpstr>
      <vt:lpstr>PowerPoint Presentation</vt:lpstr>
      <vt:lpstr>Mastery Learning</vt:lpstr>
      <vt:lpstr>What is mastery education?</vt:lpstr>
    </vt:vector>
  </TitlesOfParts>
  <Company>North Dakota State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mastery education?</dc:title>
  <dc:creator>Angela Hodgson</dc:creator>
  <cp:lastModifiedBy>Angela Hodgson</cp:lastModifiedBy>
  <cp:revision>26</cp:revision>
  <dcterms:created xsi:type="dcterms:W3CDTF">2017-02-20T01:55:01Z</dcterms:created>
  <dcterms:modified xsi:type="dcterms:W3CDTF">2017-03-05T20:38:49Z</dcterms:modified>
</cp:coreProperties>
</file>